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77" r:id="rId3"/>
    <p:sldId id="313" r:id="rId4"/>
    <p:sldId id="299" r:id="rId5"/>
    <p:sldId id="301" r:id="rId6"/>
    <p:sldId id="302" r:id="rId7"/>
    <p:sldId id="303" r:id="rId8"/>
    <p:sldId id="304" r:id="rId9"/>
    <p:sldId id="297" r:id="rId10"/>
    <p:sldId id="307" r:id="rId11"/>
    <p:sldId id="306" r:id="rId12"/>
    <p:sldId id="309" r:id="rId13"/>
    <p:sldId id="310" r:id="rId14"/>
    <p:sldId id="311" r:id="rId15"/>
    <p:sldId id="312" r:id="rId16"/>
    <p:sldId id="308" r:id="rId17"/>
    <p:sldId id="294" r:id="rId18"/>
    <p:sldId id="28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ystan Phillips" initials="DP" lastIdx="1" clrIdx="0">
    <p:extLst>
      <p:ext uri="{19B8F6BF-5375-455C-9EA6-DF929625EA0E}">
        <p15:presenceInfo xmlns:p15="http://schemas.microsoft.com/office/powerpoint/2012/main" userId="Drystan Phillip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C6C6"/>
    <a:srgbClr val="6789A5"/>
    <a:srgbClr val="EEEEEE"/>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33" autoAdjust="0"/>
    <p:restoredTop sz="87019" autoAdjust="0"/>
  </p:normalViewPr>
  <p:slideViewPr>
    <p:cSldViewPr snapToGrid="0">
      <p:cViewPr varScale="1">
        <p:scale>
          <a:sx n="83" d="100"/>
          <a:sy n="83" d="100"/>
        </p:scale>
        <p:origin x="55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E5FD07-3CDB-4EF2-9BC6-675F0E8F2FD6}" type="datetimeFigureOut">
              <a:rPr lang="en-US" smtClean="0"/>
              <a:t>4/11/2024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769E45-52FF-4E40-90C6-80684E9C5BB2}" type="slidenum">
              <a:rPr lang="en-US" smtClean="0"/>
              <a:t>‹#›</a:t>
            </a:fld>
            <a:endParaRPr lang="en-US"/>
          </a:p>
        </p:txBody>
      </p:sp>
    </p:spTree>
    <p:extLst>
      <p:ext uri="{BB962C8B-B14F-4D97-AF65-F5344CB8AC3E}">
        <p14:creationId xmlns:p14="http://schemas.microsoft.com/office/powerpoint/2010/main" val="3388501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69E45-52FF-4E40-90C6-80684E9C5BB2}" type="slidenum">
              <a:rPr lang="en-US" smtClean="0"/>
              <a:t>1</a:t>
            </a:fld>
            <a:endParaRPr lang="en-US"/>
          </a:p>
        </p:txBody>
      </p:sp>
    </p:spTree>
    <p:extLst>
      <p:ext uri="{BB962C8B-B14F-4D97-AF65-F5344CB8AC3E}">
        <p14:creationId xmlns:p14="http://schemas.microsoft.com/office/powerpoint/2010/main" val="2013739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69E45-52FF-4E40-90C6-80684E9C5BB2}" type="slidenum">
              <a:rPr lang="en-US" smtClean="0"/>
              <a:t>10</a:t>
            </a:fld>
            <a:endParaRPr lang="en-US"/>
          </a:p>
        </p:txBody>
      </p:sp>
    </p:spTree>
    <p:extLst>
      <p:ext uri="{BB962C8B-B14F-4D97-AF65-F5344CB8AC3E}">
        <p14:creationId xmlns:p14="http://schemas.microsoft.com/office/powerpoint/2010/main" val="2738680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69E45-52FF-4E40-90C6-80684E9C5BB2}" type="slidenum">
              <a:rPr lang="en-US" smtClean="0"/>
              <a:t>11</a:t>
            </a:fld>
            <a:endParaRPr lang="en-US"/>
          </a:p>
        </p:txBody>
      </p:sp>
    </p:spTree>
    <p:extLst>
      <p:ext uri="{BB962C8B-B14F-4D97-AF65-F5344CB8AC3E}">
        <p14:creationId xmlns:p14="http://schemas.microsoft.com/office/powerpoint/2010/main" val="1799066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69E45-52FF-4E40-90C6-80684E9C5BB2}" type="slidenum">
              <a:rPr lang="en-US" smtClean="0"/>
              <a:t>12</a:t>
            </a:fld>
            <a:endParaRPr lang="en-US"/>
          </a:p>
        </p:txBody>
      </p:sp>
    </p:spTree>
    <p:extLst>
      <p:ext uri="{BB962C8B-B14F-4D97-AF65-F5344CB8AC3E}">
        <p14:creationId xmlns:p14="http://schemas.microsoft.com/office/powerpoint/2010/main" val="3641383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69E45-52FF-4E40-90C6-80684E9C5BB2}" type="slidenum">
              <a:rPr lang="en-US" smtClean="0"/>
              <a:t>13</a:t>
            </a:fld>
            <a:endParaRPr lang="en-US"/>
          </a:p>
        </p:txBody>
      </p:sp>
    </p:spTree>
    <p:extLst>
      <p:ext uri="{BB962C8B-B14F-4D97-AF65-F5344CB8AC3E}">
        <p14:creationId xmlns:p14="http://schemas.microsoft.com/office/powerpoint/2010/main" val="1034784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69E45-52FF-4E40-90C6-80684E9C5BB2}" type="slidenum">
              <a:rPr lang="en-US" smtClean="0"/>
              <a:t>14</a:t>
            </a:fld>
            <a:endParaRPr lang="en-US"/>
          </a:p>
        </p:txBody>
      </p:sp>
    </p:spTree>
    <p:extLst>
      <p:ext uri="{BB962C8B-B14F-4D97-AF65-F5344CB8AC3E}">
        <p14:creationId xmlns:p14="http://schemas.microsoft.com/office/powerpoint/2010/main" val="4071561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5769E45-52FF-4E40-90C6-80684E9C5BB2}" type="slidenum">
              <a:rPr lang="en-US" smtClean="0"/>
              <a:t>15</a:t>
            </a:fld>
            <a:endParaRPr lang="en-US"/>
          </a:p>
        </p:txBody>
      </p:sp>
    </p:spTree>
    <p:extLst>
      <p:ext uri="{BB962C8B-B14F-4D97-AF65-F5344CB8AC3E}">
        <p14:creationId xmlns:p14="http://schemas.microsoft.com/office/powerpoint/2010/main" val="1569586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69E45-52FF-4E40-90C6-80684E9C5BB2}" type="slidenum">
              <a:rPr lang="en-US" smtClean="0"/>
              <a:t>16</a:t>
            </a:fld>
            <a:endParaRPr lang="en-US"/>
          </a:p>
        </p:txBody>
      </p:sp>
    </p:spTree>
    <p:extLst>
      <p:ext uri="{BB962C8B-B14F-4D97-AF65-F5344CB8AC3E}">
        <p14:creationId xmlns:p14="http://schemas.microsoft.com/office/powerpoint/2010/main" val="65705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69E45-52FF-4E40-90C6-80684E9C5BB2}" type="slidenum">
              <a:rPr lang="en-US" smtClean="0"/>
              <a:t>17</a:t>
            </a:fld>
            <a:endParaRPr lang="en-US"/>
          </a:p>
        </p:txBody>
      </p:sp>
    </p:spTree>
    <p:extLst>
      <p:ext uri="{BB962C8B-B14F-4D97-AF65-F5344CB8AC3E}">
        <p14:creationId xmlns:p14="http://schemas.microsoft.com/office/powerpoint/2010/main" val="3533966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69E45-52FF-4E40-90C6-80684E9C5BB2}" type="slidenum">
              <a:rPr lang="en-US" smtClean="0"/>
              <a:t>2</a:t>
            </a:fld>
            <a:endParaRPr lang="en-US"/>
          </a:p>
        </p:txBody>
      </p:sp>
    </p:spTree>
    <p:extLst>
      <p:ext uri="{BB962C8B-B14F-4D97-AF65-F5344CB8AC3E}">
        <p14:creationId xmlns:p14="http://schemas.microsoft.com/office/powerpoint/2010/main" val="2305806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69E45-52FF-4E40-90C6-80684E9C5BB2}" type="slidenum">
              <a:rPr lang="en-US" smtClean="0"/>
              <a:t>3</a:t>
            </a:fld>
            <a:endParaRPr lang="en-US"/>
          </a:p>
        </p:txBody>
      </p:sp>
    </p:spTree>
    <p:extLst>
      <p:ext uri="{BB962C8B-B14F-4D97-AF65-F5344CB8AC3E}">
        <p14:creationId xmlns:p14="http://schemas.microsoft.com/office/powerpoint/2010/main" val="3139584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69E45-52FF-4E40-90C6-80684E9C5BB2}" type="slidenum">
              <a:rPr lang="en-US" smtClean="0"/>
              <a:t>4</a:t>
            </a:fld>
            <a:endParaRPr lang="en-US"/>
          </a:p>
        </p:txBody>
      </p:sp>
    </p:spTree>
    <p:extLst>
      <p:ext uri="{BB962C8B-B14F-4D97-AF65-F5344CB8AC3E}">
        <p14:creationId xmlns:p14="http://schemas.microsoft.com/office/powerpoint/2010/main" val="1103440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69E45-52FF-4E40-90C6-80684E9C5BB2}" type="slidenum">
              <a:rPr lang="en-US" smtClean="0"/>
              <a:t>5</a:t>
            </a:fld>
            <a:endParaRPr lang="en-US"/>
          </a:p>
        </p:txBody>
      </p:sp>
    </p:spTree>
    <p:extLst>
      <p:ext uri="{BB962C8B-B14F-4D97-AF65-F5344CB8AC3E}">
        <p14:creationId xmlns:p14="http://schemas.microsoft.com/office/powerpoint/2010/main" val="654104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69E45-52FF-4E40-90C6-80684E9C5BB2}" type="slidenum">
              <a:rPr lang="en-US" smtClean="0"/>
              <a:t>6</a:t>
            </a:fld>
            <a:endParaRPr lang="en-US"/>
          </a:p>
        </p:txBody>
      </p:sp>
    </p:spTree>
    <p:extLst>
      <p:ext uri="{BB962C8B-B14F-4D97-AF65-F5344CB8AC3E}">
        <p14:creationId xmlns:p14="http://schemas.microsoft.com/office/powerpoint/2010/main" val="1192430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69E45-52FF-4E40-90C6-80684E9C5BB2}" type="slidenum">
              <a:rPr lang="en-US" smtClean="0"/>
              <a:t>7</a:t>
            </a:fld>
            <a:endParaRPr lang="en-US"/>
          </a:p>
        </p:txBody>
      </p:sp>
    </p:spTree>
    <p:extLst>
      <p:ext uri="{BB962C8B-B14F-4D97-AF65-F5344CB8AC3E}">
        <p14:creationId xmlns:p14="http://schemas.microsoft.com/office/powerpoint/2010/main" val="3343001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extra one for the close-up Chennai. </a:t>
            </a:r>
          </a:p>
          <a:p>
            <a:endParaRPr lang="en-US" dirty="0"/>
          </a:p>
        </p:txBody>
      </p:sp>
      <p:sp>
        <p:nvSpPr>
          <p:cNvPr id="4" name="Slide Number Placeholder 3"/>
          <p:cNvSpPr>
            <a:spLocks noGrp="1"/>
          </p:cNvSpPr>
          <p:nvPr>
            <p:ph type="sldNum" sz="quarter" idx="5"/>
          </p:nvPr>
        </p:nvSpPr>
        <p:spPr/>
        <p:txBody>
          <a:bodyPr/>
          <a:lstStyle/>
          <a:p>
            <a:fld id="{D5769E45-52FF-4E40-90C6-80684E9C5BB2}" type="slidenum">
              <a:rPr lang="en-US" smtClean="0"/>
              <a:t>8</a:t>
            </a:fld>
            <a:endParaRPr lang="en-US"/>
          </a:p>
        </p:txBody>
      </p:sp>
    </p:spTree>
    <p:extLst>
      <p:ext uri="{BB962C8B-B14F-4D97-AF65-F5344CB8AC3E}">
        <p14:creationId xmlns:p14="http://schemas.microsoft.com/office/powerpoint/2010/main" val="2548314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69E45-52FF-4E40-90C6-80684E9C5BB2}" type="slidenum">
              <a:rPr lang="en-US" smtClean="0"/>
              <a:t>9</a:t>
            </a:fld>
            <a:endParaRPr lang="en-US"/>
          </a:p>
        </p:txBody>
      </p:sp>
    </p:spTree>
    <p:extLst>
      <p:ext uri="{BB962C8B-B14F-4D97-AF65-F5344CB8AC3E}">
        <p14:creationId xmlns:p14="http://schemas.microsoft.com/office/powerpoint/2010/main" val="953740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39369F2-EF29-4D01-A03F-A305FC200FC4}" type="datetime1">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DA39FC-62C9-467B-9944-25B5BF1E4480}" type="slidenum">
              <a:rPr lang="en-US" smtClean="0"/>
              <a:t>‹#›</a:t>
            </a:fld>
            <a:endParaRPr lang="en-US"/>
          </a:p>
        </p:txBody>
      </p:sp>
    </p:spTree>
    <p:extLst>
      <p:ext uri="{BB962C8B-B14F-4D97-AF65-F5344CB8AC3E}">
        <p14:creationId xmlns:p14="http://schemas.microsoft.com/office/powerpoint/2010/main" val="1433480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541FF1-C74D-4450-9020-4F4C8EB3BE49}" type="datetime1">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DA39FC-62C9-467B-9944-25B5BF1E4480}" type="slidenum">
              <a:rPr lang="en-US" smtClean="0"/>
              <a:t>‹#›</a:t>
            </a:fld>
            <a:endParaRPr lang="en-US"/>
          </a:p>
        </p:txBody>
      </p:sp>
    </p:spTree>
    <p:extLst>
      <p:ext uri="{BB962C8B-B14F-4D97-AF65-F5344CB8AC3E}">
        <p14:creationId xmlns:p14="http://schemas.microsoft.com/office/powerpoint/2010/main" val="4126041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C295AB-C382-49FD-8690-D43E78B91830}" type="datetime1">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DA39FC-62C9-467B-9944-25B5BF1E4480}" type="slidenum">
              <a:rPr lang="en-US" smtClean="0"/>
              <a:t>‹#›</a:t>
            </a:fld>
            <a:endParaRPr lang="en-US"/>
          </a:p>
        </p:txBody>
      </p:sp>
    </p:spTree>
    <p:extLst>
      <p:ext uri="{BB962C8B-B14F-4D97-AF65-F5344CB8AC3E}">
        <p14:creationId xmlns:p14="http://schemas.microsoft.com/office/powerpoint/2010/main" val="3277917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F4F0B6-3E5F-43C2-9F9E-0A556942D3BF}" type="datetime1">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DA39FC-62C9-467B-9944-25B5BF1E4480}" type="slidenum">
              <a:rPr lang="en-US" smtClean="0"/>
              <a:t>‹#›</a:t>
            </a:fld>
            <a:endParaRPr lang="en-US"/>
          </a:p>
        </p:txBody>
      </p:sp>
    </p:spTree>
    <p:extLst>
      <p:ext uri="{BB962C8B-B14F-4D97-AF65-F5344CB8AC3E}">
        <p14:creationId xmlns:p14="http://schemas.microsoft.com/office/powerpoint/2010/main" val="1850658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51CD45-FBD2-4F06-88DE-1EB421F433D7}" type="datetime1">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DA39FC-62C9-467B-9944-25B5BF1E4480}" type="slidenum">
              <a:rPr lang="en-US" smtClean="0"/>
              <a:t>‹#›</a:t>
            </a:fld>
            <a:endParaRPr lang="en-US"/>
          </a:p>
        </p:txBody>
      </p:sp>
    </p:spTree>
    <p:extLst>
      <p:ext uri="{BB962C8B-B14F-4D97-AF65-F5344CB8AC3E}">
        <p14:creationId xmlns:p14="http://schemas.microsoft.com/office/powerpoint/2010/main" val="2427917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94F35DC-91AE-4215-B3CE-292133B593F2}" type="datetime1">
              <a:rPr lang="en-US" smtClean="0"/>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DA39FC-62C9-467B-9944-25B5BF1E4480}" type="slidenum">
              <a:rPr lang="en-US" smtClean="0"/>
              <a:t>‹#›</a:t>
            </a:fld>
            <a:endParaRPr lang="en-US"/>
          </a:p>
        </p:txBody>
      </p:sp>
    </p:spTree>
    <p:extLst>
      <p:ext uri="{BB962C8B-B14F-4D97-AF65-F5344CB8AC3E}">
        <p14:creationId xmlns:p14="http://schemas.microsoft.com/office/powerpoint/2010/main" val="231087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636C13-654F-44C6-9EF0-1A68F67C40DF}" type="datetime1">
              <a:rPr lang="en-US" smtClean="0"/>
              <a:t>4/11/2024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DA39FC-62C9-467B-9944-25B5BF1E4480}" type="slidenum">
              <a:rPr lang="en-US" smtClean="0"/>
              <a:t>‹#›</a:t>
            </a:fld>
            <a:endParaRPr lang="en-US"/>
          </a:p>
        </p:txBody>
      </p:sp>
    </p:spTree>
    <p:extLst>
      <p:ext uri="{BB962C8B-B14F-4D97-AF65-F5344CB8AC3E}">
        <p14:creationId xmlns:p14="http://schemas.microsoft.com/office/powerpoint/2010/main" val="4058654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441F0BB-2220-49FD-ADF1-ACA5CACE2513}" type="datetime1">
              <a:rPr lang="en-US" smtClean="0"/>
              <a:t>4/11/2024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DA39FC-62C9-467B-9944-25B5BF1E4480}" type="slidenum">
              <a:rPr lang="en-US" smtClean="0"/>
              <a:t>‹#›</a:t>
            </a:fld>
            <a:endParaRPr lang="en-US"/>
          </a:p>
        </p:txBody>
      </p:sp>
    </p:spTree>
    <p:extLst>
      <p:ext uri="{BB962C8B-B14F-4D97-AF65-F5344CB8AC3E}">
        <p14:creationId xmlns:p14="http://schemas.microsoft.com/office/powerpoint/2010/main" val="2181486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4ED764-A8CB-4E22-AE4C-D1B85DC506F5}" type="datetime1">
              <a:rPr lang="en-US" smtClean="0"/>
              <a:t>4/11/2024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DA39FC-62C9-467B-9944-25B5BF1E4480}" type="slidenum">
              <a:rPr lang="en-US" smtClean="0"/>
              <a:t>‹#›</a:t>
            </a:fld>
            <a:endParaRPr lang="en-US"/>
          </a:p>
        </p:txBody>
      </p:sp>
    </p:spTree>
    <p:extLst>
      <p:ext uri="{BB962C8B-B14F-4D97-AF65-F5344CB8AC3E}">
        <p14:creationId xmlns:p14="http://schemas.microsoft.com/office/powerpoint/2010/main" val="311232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0ACFDA1-BD24-4AFE-95B7-699B4520A7C9}" type="datetime1">
              <a:rPr lang="en-US" smtClean="0"/>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DA39FC-62C9-467B-9944-25B5BF1E4480}" type="slidenum">
              <a:rPr lang="en-US" smtClean="0"/>
              <a:t>‹#›</a:t>
            </a:fld>
            <a:endParaRPr lang="en-US"/>
          </a:p>
        </p:txBody>
      </p:sp>
    </p:spTree>
    <p:extLst>
      <p:ext uri="{BB962C8B-B14F-4D97-AF65-F5344CB8AC3E}">
        <p14:creationId xmlns:p14="http://schemas.microsoft.com/office/powerpoint/2010/main" val="73630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6162A97-765B-47F5-AA53-F7C0B9EFE5A2}" type="datetime1">
              <a:rPr lang="en-US" smtClean="0"/>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DA39FC-62C9-467B-9944-25B5BF1E4480}" type="slidenum">
              <a:rPr lang="en-US" smtClean="0"/>
              <a:t>‹#›</a:t>
            </a:fld>
            <a:endParaRPr lang="en-US"/>
          </a:p>
        </p:txBody>
      </p:sp>
    </p:spTree>
    <p:extLst>
      <p:ext uri="{BB962C8B-B14F-4D97-AF65-F5344CB8AC3E}">
        <p14:creationId xmlns:p14="http://schemas.microsoft.com/office/powerpoint/2010/main" val="678594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F36356-5296-4A94-8E27-3A1605903D3E}" type="datetime1">
              <a:rPr lang="en-US" smtClean="0"/>
              <a:t>4/11/2024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DA39FC-62C9-467B-9944-25B5BF1E4480}" type="slidenum">
              <a:rPr lang="en-US" smtClean="0"/>
              <a:t>‹#›</a:t>
            </a:fld>
            <a:endParaRPr lang="en-US"/>
          </a:p>
        </p:txBody>
      </p:sp>
    </p:spTree>
    <p:extLst>
      <p:ext uri="{BB962C8B-B14F-4D97-AF65-F5344CB8AC3E}">
        <p14:creationId xmlns:p14="http://schemas.microsoft.com/office/powerpoint/2010/main" val="36549406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10.xml"/><Relationship Id="rId16"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pn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png"/><Relationship Id="rId7"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0626" y="2394211"/>
            <a:ext cx="9144000" cy="1565565"/>
          </a:xfrm>
        </p:spPr>
        <p:txBody>
          <a:bodyPr>
            <a:normAutofit fontScale="90000"/>
          </a:bodyPr>
          <a:lstStyle/>
          <a:p>
            <a:r>
              <a:rPr lang="en-US" b="1" dirty="0">
                <a:solidFill>
                  <a:schemeClr val="accent1">
                    <a:lumMod val="50000"/>
                  </a:schemeClr>
                </a:solidFill>
              </a:rPr>
              <a:t>LASI Physical Environment Data Linkage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222"/>
            <a:ext cx="2948811" cy="1565565"/>
          </a:xfrm>
          <a:prstGeom prst="rect">
            <a:avLst/>
          </a:prstGeom>
        </p:spPr>
      </p:pic>
      <p:sp>
        <p:nvSpPr>
          <p:cNvPr id="5" name="TextBox 4"/>
          <p:cNvSpPr txBox="1"/>
          <p:nvPr/>
        </p:nvSpPr>
        <p:spPr>
          <a:xfrm>
            <a:off x="3946937" y="4424364"/>
            <a:ext cx="4331377" cy="1015663"/>
          </a:xfrm>
          <a:prstGeom prst="rect">
            <a:avLst/>
          </a:prstGeom>
          <a:noFill/>
        </p:spPr>
        <p:txBody>
          <a:bodyPr wrap="square" rtlCol="0">
            <a:spAutoFit/>
          </a:bodyPr>
          <a:lstStyle/>
          <a:p>
            <a:pPr algn="ctr"/>
            <a:r>
              <a:rPr lang="en-US" sz="2000" dirty="0"/>
              <a:t>April 11, 2024</a:t>
            </a:r>
          </a:p>
          <a:p>
            <a:pPr algn="ctr"/>
            <a:endParaRPr lang="en-US" sz="2000" dirty="0"/>
          </a:p>
          <a:p>
            <a:pPr algn="ctr"/>
            <a:r>
              <a:rPr lang="en-US" sz="2000" dirty="0"/>
              <a:t>Emma Nichols and Aidan Cole</a:t>
            </a:r>
          </a:p>
        </p:txBody>
      </p:sp>
      <p:sp>
        <p:nvSpPr>
          <p:cNvPr id="6" name="Slide Number Placeholder 5"/>
          <p:cNvSpPr>
            <a:spLocks noGrp="1"/>
          </p:cNvSpPr>
          <p:nvPr>
            <p:ph type="sldNum" sz="quarter" idx="12"/>
          </p:nvPr>
        </p:nvSpPr>
        <p:spPr/>
        <p:txBody>
          <a:bodyPr/>
          <a:lstStyle/>
          <a:p>
            <a:fld id="{EFDA39FC-62C9-467B-9944-25B5BF1E4480}" type="slidenum">
              <a:rPr lang="en-US" smtClean="0"/>
              <a:t>1</a:t>
            </a:fld>
            <a:endParaRPr lang="en-US" dirty="0"/>
          </a:p>
        </p:txBody>
      </p:sp>
      <p:pic>
        <p:nvPicPr>
          <p:cNvPr id="3" name="Picture 2">
            <a:extLst>
              <a:ext uri="{FF2B5EF4-FFF2-40B4-BE49-F238E27FC236}">
                <a16:creationId xmlns:a16="http://schemas.microsoft.com/office/drawing/2014/main" id="{ED304024-E0D2-213A-1920-B17CB7ECC5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45338" y="5222"/>
            <a:ext cx="1346662" cy="1346662"/>
          </a:xfrm>
          <a:prstGeom prst="rect">
            <a:avLst/>
          </a:prstGeom>
        </p:spPr>
      </p:pic>
      <p:sp>
        <p:nvSpPr>
          <p:cNvPr id="9" name="TextBox 8">
            <a:extLst>
              <a:ext uri="{FF2B5EF4-FFF2-40B4-BE49-F238E27FC236}">
                <a16:creationId xmlns:a16="http://schemas.microsoft.com/office/drawing/2014/main" id="{A483DF2C-BA63-32ED-01E4-AD0050C1A785}"/>
              </a:ext>
            </a:extLst>
          </p:cNvPr>
          <p:cNvSpPr txBox="1"/>
          <p:nvPr/>
        </p:nvSpPr>
        <p:spPr>
          <a:xfrm>
            <a:off x="5422669" y="6169580"/>
            <a:ext cx="6096000" cy="369332"/>
          </a:xfrm>
          <a:prstGeom prst="rect">
            <a:avLst/>
          </a:prstGeom>
          <a:noFill/>
        </p:spPr>
        <p:txBody>
          <a:bodyPr wrap="square">
            <a:spAutoFit/>
          </a:bodyPr>
          <a:lstStyle/>
          <a:p>
            <a:r>
              <a:rPr lang="en-US" dirty="0">
                <a:solidFill>
                  <a:schemeClr val="accent5"/>
                </a:solidFill>
              </a:rPr>
              <a:t>g2aging.org</a:t>
            </a:r>
          </a:p>
        </p:txBody>
      </p:sp>
    </p:spTree>
    <p:extLst>
      <p:ext uri="{BB962C8B-B14F-4D97-AF65-F5344CB8AC3E}">
        <p14:creationId xmlns:p14="http://schemas.microsoft.com/office/powerpoint/2010/main" val="466771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DA39FC-62C9-467B-9944-25B5BF1E4480}" type="slidenum">
              <a:rPr lang="en-US" smtClean="0"/>
              <a:t>10</a:t>
            </a:fld>
            <a:endParaRPr lang="en-US" dirty="0"/>
          </a:p>
        </p:txBody>
      </p:sp>
      <p:pic>
        <p:nvPicPr>
          <p:cNvPr id="7" name="Picture 6">
            <a:extLst>
              <a:ext uri="{FF2B5EF4-FFF2-40B4-BE49-F238E27FC236}">
                <a16:creationId xmlns:a16="http://schemas.microsoft.com/office/drawing/2014/main" id="{D8F9E138-E757-6976-2244-111D542829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2908" y="5222"/>
            <a:ext cx="1039091" cy="1039091"/>
          </a:xfrm>
          <a:prstGeom prst="rect">
            <a:avLst/>
          </a:prstGeom>
        </p:spPr>
      </p:pic>
      <p:pic>
        <p:nvPicPr>
          <p:cNvPr id="3" name="Picture 2" descr="A graph of a column&#10;&#10;Description automatically generated">
            <a:extLst>
              <a:ext uri="{FF2B5EF4-FFF2-40B4-BE49-F238E27FC236}">
                <a16:creationId xmlns:a16="http://schemas.microsoft.com/office/drawing/2014/main" id="{D50D3061-B68C-4999-85F7-719EC9C740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038" y="1482899"/>
            <a:ext cx="2983039" cy="1946101"/>
          </a:xfrm>
          <a:prstGeom prst="rect">
            <a:avLst/>
          </a:prstGeom>
        </p:spPr>
      </p:pic>
      <p:pic>
        <p:nvPicPr>
          <p:cNvPr id="6" name="Picture 5" descr="A graph of a column&#10;&#10;Description automatically generated">
            <a:extLst>
              <a:ext uri="{FF2B5EF4-FFF2-40B4-BE49-F238E27FC236}">
                <a16:creationId xmlns:a16="http://schemas.microsoft.com/office/drawing/2014/main" id="{4A0C0F06-26E1-9FC0-C16F-AF87B4B5D8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908" y="4023218"/>
            <a:ext cx="2983039" cy="1946101"/>
          </a:xfrm>
          <a:prstGeom prst="rect">
            <a:avLst/>
          </a:prstGeom>
        </p:spPr>
      </p:pic>
      <p:pic>
        <p:nvPicPr>
          <p:cNvPr id="9" name="Picture 8" descr="A graph of a bar graph&#10;&#10;Description automatically generated">
            <a:extLst>
              <a:ext uri="{FF2B5EF4-FFF2-40B4-BE49-F238E27FC236}">
                <a16:creationId xmlns:a16="http://schemas.microsoft.com/office/drawing/2014/main" id="{8EAC30A0-A3A7-0AB8-AB55-6B7C2BAA250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72921" y="1443700"/>
            <a:ext cx="2660213" cy="1985300"/>
          </a:xfrm>
          <a:prstGeom prst="rect">
            <a:avLst/>
          </a:prstGeom>
        </p:spPr>
      </p:pic>
      <p:pic>
        <p:nvPicPr>
          <p:cNvPr id="12" name="Picture 11" descr="A graph of a graph&#10;&#10;Description automatically generated">
            <a:extLst>
              <a:ext uri="{FF2B5EF4-FFF2-40B4-BE49-F238E27FC236}">
                <a16:creationId xmlns:a16="http://schemas.microsoft.com/office/drawing/2014/main" id="{E55157F3-D886-F0C2-E9CE-72C470574F0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58590" y="4017110"/>
            <a:ext cx="2660214" cy="1985300"/>
          </a:xfrm>
          <a:prstGeom prst="rect">
            <a:avLst/>
          </a:prstGeom>
        </p:spPr>
      </p:pic>
      <p:pic>
        <p:nvPicPr>
          <p:cNvPr id="14" name="Picture 13" descr="A graph of a number of gray bars&#10;&#10;Description automatically generated with medium confidence">
            <a:extLst>
              <a:ext uri="{FF2B5EF4-FFF2-40B4-BE49-F238E27FC236}">
                <a16:creationId xmlns:a16="http://schemas.microsoft.com/office/drawing/2014/main" id="{2E157B49-DBD6-CFF7-C053-16E6E08D0E0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38889" y="1424930"/>
            <a:ext cx="3043124" cy="1985300"/>
          </a:xfrm>
          <a:prstGeom prst="rect">
            <a:avLst/>
          </a:prstGeom>
        </p:spPr>
      </p:pic>
      <p:pic>
        <p:nvPicPr>
          <p:cNvPr id="16" name="Picture 15" descr="A graph of a graph&#10;&#10;Description automatically generated">
            <a:extLst>
              <a:ext uri="{FF2B5EF4-FFF2-40B4-BE49-F238E27FC236}">
                <a16:creationId xmlns:a16="http://schemas.microsoft.com/office/drawing/2014/main" id="{312E221B-6C67-20C7-384A-616A7DB2CDF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87041" y="3983285"/>
            <a:ext cx="3146820" cy="2052950"/>
          </a:xfrm>
          <a:prstGeom prst="rect">
            <a:avLst/>
          </a:prstGeom>
        </p:spPr>
      </p:pic>
      <p:pic>
        <p:nvPicPr>
          <p:cNvPr id="18" name="Picture 17" descr="A graph of a graph&#10;&#10;Description automatically generated">
            <a:extLst>
              <a:ext uri="{FF2B5EF4-FFF2-40B4-BE49-F238E27FC236}">
                <a16:creationId xmlns:a16="http://schemas.microsoft.com/office/drawing/2014/main" id="{5F0E2C8F-EA84-7BF6-83EE-29089FEC5FC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99007" y="1424929"/>
            <a:ext cx="2660213" cy="1985299"/>
          </a:xfrm>
          <a:prstGeom prst="rect">
            <a:avLst/>
          </a:prstGeom>
        </p:spPr>
      </p:pic>
      <p:pic>
        <p:nvPicPr>
          <p:cNvPr id="20" name="Picture 19" descr="A graph of a graph&#10;&#10;Description automatically generated">
            <a:extLst>
              <a:ext uri="{FF2B5EF4-FFF2-40B4-BE49-F238E27FC236}">
                <a16:creationId xmlns:a16="http://schemas.microsoft.com/office/drawing/2014/main" id="{2D01F686-2877-2A55-57FD-116CDE5BAE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96599" y="3893062"/>
            <a:ext cx="2871757" cy="2143173"/>
          </a:xfrm>
          <a:prstGeom prst="rect">
            <a:avLst/>
          </a:prstGeom>
        </p:spPr>
      </p:pic>
      <p:sp>
        <p:nvSpPr>
          <p:cNvPr id="21" name="TextBox 20">
            <a:extLst>
              <a:ext uri="{FF2B5EF4-FFF2-40B4-BE49-F238E27FC236}">
                <a16:creationId xmlns:a16="http://schemas.microsoft.com/office/drawing/2014/main" id="{2B39F4CA-3D2B-C127-C084-11D1EA2CC9BE}"/>
              </a:ext>
            </a:extLst>
          </p:cNvPr>
          <p:cNvSpPr txBox="1"/>
          <p:nvPr/>
        </p:nvSpPr>
        <p:spPr>
          <a:xfrm>
            <a:off x="1150860" y="1094655"/>
            <a:ext cx="973343" cy="369332"/>
          </a:xfrm>
          <a:prstGeom prst="rect">
            <a:avLst/>
          </a:prstGeom>
          <a:noFill/>
        </p:spPr>
        <p:txBody>
          <a:bodyPr wrap="none" rtlCol="0">
            <a:spAutoFit/>
          </a:bodyPr>
          <a:lstStyle/>
          <a:p>
            <a:r>
              <a:rPr lang="en-US" dirty="0"/>
              <a:t>Mumbai</a:t>
            </a:r>
          </a:p>
        </p:txBody>
      </p:sp>
      <p:sp>
        <p:nvSpPr>
          <p:cNvPr id="22" name="TextBox 21">
            <a:extLst>
              <a:ext uri="{FF2B5EF4-FFF2-40B4-BE49-F238E27FC236}">
                <a16:creationId xmlns:a16="http://schemas.microsoft.com/office/drawing/2014/main" id="{1DC97BB3-1A8C-6EE8-5EB0-0DA8DBF67F46}"/>
              </a:ext>
            </a:extLst>
          </p:cNvPr>
          <p:cNvSpPr txBox="1"/>
          <p:nvPr/>
        </p:nvSpPr>
        <p:spPr>
          <a:xfrm>
            <a:off x="4188709" y="1076022"/>
            <a:ext cx="670376" cy="369332"/>
          </a:xfrm>
          <a:prstGeom prst="rect">
            <a:avLst/>
          </a:prstGeom>
          <a:noFill/>
        </p:spPr>
        <p:txBody>
          <a:bodyPr wrap="none" rtlCol="0">
            <a:spAutoFit/>
          </a:bodyPr>
          <a:lstStyle/>
          <a:p>
            <a:r>
              <a:rPr lang="en-US" dirty="0"/>
              <a:t>Delhi</a:t>
            </a:r>
          </a:p>
        </p:txBody>
      </p:sp>
      <p:sp>
        <p:nvSpPr>
          <p:cNvPr id="23" name="TextBox 22">
            <a:extLst>
              <a:ext uri="{FF2B5EF4-FFF2-40B4-BE49-F238E27FC236}">
                <a16:creationId xmlns:a16="http://schemas.microsoft.com/office/drawing/2014/main" id="{0F816312-5CE6-7A0D-0843-E711726542FD}"/>
              </a:ext>
            </a:extLst>
          </p:cNvPr>
          <p:cNvSpPr txBox="1"/>
          <p:nvPr/>
        </p:nvSpPr>
        <p:spPr>
          <a:xfrm>
            <a:off x="7125877" y="1076022"/>
            <a:ext cx="868892" cy="369332"/>
          </a:xfrm>
          <a:prstGeom prst="rect">
            <a:avLst/>
          </a:prstGeom>
          <a:noFill/>
        </p:spPr>
        <p:txBody>
          <a:bodyPr wrap="none" rtlCol="0">
            <a:spAutoFit/>
          </a:bodyPr>
          <a:lstStyle/>
          <a:p>
            <a:r>
              <a:rPr lang="en-US" dirty="0"/>
              <a:t>Kolkata</a:t>
            </a:r>
          </a:p>
        </p:txBody>
      </p:sp>
      <p:sp>
        <p:nvSpPr>
          <p:cNvPr id="24" name="TextBox 23">
            <a:extLst>
              <a:ext uri="{FF2B5EF4-FFF2-40B4-BE49-F238E27FC236}">
                <a16:creationId xmlns:a16="http://schemas.microsoft.com/office/drawing/2014/main" id="{0B6752F4-5695-EF59-F42D-33EFCC04B3E6}"/>
              </a:ext>
            </a:extLst>
          </p:cNvPr>
          <p:cNvSpPr txBox="1"/>
          <p:nvPr/>
        </p:nvSpPr>
        <p:spPr>
          <a:xfrm>
            <a:off x="10072755" y="1030291"/>
            <a:ext cx="952505" cy="369332"/>
          </a:xfrm>
          <a:prstGeom prst="rect">
            <a:avLst/>
          </a:prstGeom>
          <a:noFill/>
        </p:spPr>
        <p:txBody>
          <a:bodyPr wrap="none" rtlCol="0">
            <a:spAutoFit/>
          </a:bodyPr>
          <a:lstStyle/>
          <a:p>
            <a:r>
              <a:rPr lang="en-US" dirty="0"/>
              <a:t>Chennai</a:t>
            </a:r>
          </a:p>
        </p:txBody>
      </p:sp>
      <p:sp>
        <p:nvSpPr>
          <p:cNvPr id="25" name="TextBox 24">
            <a:extLst>
              <a:ext uri="{FF2B5EF4-FFF2-40B4-BE49-F238E27FC236}">
                <a16:creationId xmlns:a16="http://schemas.microsoft.com/office/drawing/2014/main" id="{020D6BA4-C53A-87B9-5C08-7C220DC683BA}"/>
              </a:ext>
            </a:extLst>
          </p:cNvPr>
          <p:cNvSpPr txBox="1"/>
          <p:nvPr/>
        </p:nvSpPr>
        <p:spPr>
          <a:xfrm>
            <a:off x="4144070" y="6355992"/>
            <a:ext cx="3544560" cy="261610"/>
          </a:xfrm>
          <a:prstGeom prst="rect">
            <a:avLst/>
          </a:prstGeom>
          <a:noFill/>
        </p:spPr>
        <p:txBody>
          <a:bodyPr wrap="none" rtlCol="0">
            <a:spAutoFit/>
          </a:bodyPr>
          <a:lstStyle/>
          <a:p>
            <a:r>
              <a:rPr lang="en-US" sz="1100" dirty="0"/>
              <a:t>*top row image instance, bottom row image segmentation</a:t>
            </a:r>
          </a:p>
        </p:txBody>
      </p:sp>
      <p:pic>
        <p:nvPicPr>
          <p:cNvPr id="27" name="Picture 26" descr="A graph of a number of images&#10;&#10;Description automatically generated">
            <a:extLst>
              <a:ext uri="{FF2B5EF4-FFF2-40B4-BE49-F238E27FC236}">
                <a16:creationId xmlns:a16="http://schemas.microsoft.com/office/drawing/2014/main" id="{FAFA777F-CC86-F2BD-82DC-E65AD8F49E2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8072" y="1443700"/>
            <a:ext cx="2948968" cy="2200795"/>
          </a:xfrm>
          <a:prstGeom prst="rect">
            <a:avLst/>
          </a:prstGeom>
        </p:spPr>
      </p:pic>
      <p:pic>
        <p:nvPicPr>
          <p:cNvPr id="29" name="Picture 28" descr="A graph of a number of images&#10;&#10;Description automatically generated">
            <a:extLst>
              <a:ext uri="{FF2B5EF4-FFF2-40B4-BE49-F238E27FC236}">
                <a16:creationId xmlns:a16="http://schemas.microsoft.com/office/drawing/2014/main" id="{77B23E6A-AA77-E709-B190-F5E83DF6B44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533" y="4017110"/>
            <a:ext cx="3022045" cy="2255332"/>
          </a:xfrm>
          <a:prstGeom prst="rect">
            <a:avLst/>
          </a:prstGeom>
        </p:spPr>
      </p:pic>
      <p:pic>
        <p:nvPicPr>
          <p:cNvPr id="31" name="Picture 30" descr="A graph of a number of images&#10;&#10;Description automatically generated">
            <a:extLst>
              <a:ext uri="{FF2B5EF4-FFF2-40B4-BE49-F238E27FC236}">
                <a16:creationId xmlns:a16="http://schemas.microsoft.com/office/drawing/2014/main" id="{2698BCF3-C285-277F-A1D6-BD073E3D38B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998758" y="1468111"/>
            <a:ext cx="2930068" cy="2186690"/>
          </a:xfrm>
          <a:prstGeom prst="rect">
            <a:avLst/>
          </a:prstGeom>
        </p:spPr>
      </p:pic>
      <p:pic>
        <p:nvPicPr>
          <p:cNvPr id="33" name="Picture 32" descr="A graph of a number of rectangular bars&#10;&#10;Description automatically generated with medium confidence">
            <a:extLst>
              <a:ext uri="{FF2B5EF4-FFF2-40B4-BE49-F238E27FC236}">
                <a16:creationId xmlns:a16="http://schemas.microsoft.com/office/drawing/2014/main" id="{A26C6CDB-C3F6-351F-7D10-4F430EB01CD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981083" y="4027416"/>
            <a:ext cx="2905958" cy="2168697"/>
          </a:xfrm>
          <a:prstGeom prst="rect">
            <a:avLst/>
          </a:prstGeom>
        </p:spPr>
      </p:pic>
      <p:pic>
        <p:nvPicPr>
          <p:cNvPr id="35" name="Picture 34" descr="A graph of a number of images&#10;&#10;Description automatically generated">
            <a:extLst>
              <a:ext uri="{FF2B5EF4-FFF2-40B4-BE49-F238E27FC236}">
                <a16:creationId xmlns:a16="http://schemas.microsoft.com/office/drawing/2014/main" id="{79FE73D4-28CD-54A1-D629-6FABB63402E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959015" y="1368433"/>
            <a:ext cx="3074846" cy="2294737"/>
          </a:xfrm>
          <a:prstGeom prst="rect">
            <a:avLst/>
          </a:prstGeom>
        </p:spPr>
      </p:pic>
      <p:pic>
        <p:nvPicPr>
          <p:cNvPr id="37" name="Picture 36" descr="A graph of a number of images&#10;&#10;Description automatically generated">
            <a:extLst>
              <a:ext uri="{FF2B5EF4-FFF2-40B4-BE49-F238E27FC236}">
                <a16:creationId xmlns:a16="http://schemas.microsoft.com/office/drawing/2014/main" id="{2C858099-EC2C-0A64-1DC5-CE99475C05D1}"/>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891474" y="3823049"/>
            <a:ext cx="3200692" cy="2388655"/>
          </a:xfrm>
          <a:prstGeom prst="rect">
            <a:avLst/>
          </a:prstGeom>
        </p:spPr>
      </p:pic>
      <p:pic>
        <p:nvPicPr>
          <p:cNvPr id="39" name="Picture 38" descr="A graph of a number of images&#10;&#10;Description automatically generated">
            <a:extLst>
              <a:ext uri="{FF2B5EF4-FFF2-40B4-BE49-F238E27FC236}">
                <a16:creationId xmlns:a16="http://schemas.microsoft.com/office/drawing/2014/main" id="{1B6BFE12-6350-E000-B4C6-CEFC8145EA76}"/>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948662" y="1309538"/>
            <a:ext cx="3200692" cy="2388655"/>
          </a:xfrm>
          <a:prstGeom prst="rect">
            <a:avLst/>
          </a:prstGeom>
        </p:spPr>
      </p:pic>
      <p:pic>
        <p:nvPicPr>
          <p:cNvPr id="41" name="Picture 40" descr="A graph of a number of images&#10;&#10;Description automatically generated">
            <a:extLst>
              <a:ext uri="{FF2B5EF4-FFF2-40B4-BE49-F238E27FC236}">
                <a16:creationId xmlns:a16="http://schemas.microsoft.com/office/drawing/2014/main" id="{4AC9BBE5-63AB-6E62-1E44-1779CF462FF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888133" y="3778561"/>
            <a:ext cx="3281959" cy="2449305"/>
          </a:xfrm>
          <a:prstGeom prst="rect">
            <a:avLst/>
          </a:prstGeom>
        </p:spPr>
      </p:pic>
    </p:spTree>
    <p:extLst>
      <p:ext uri="{BB962C8B-B14F-4D97-AF65-F5344CB8AC3E}">
        <p14:creationId xmlns:p14="http://schemas.microsoft.com/office/powerpoint/2010/main" val="2434586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DA39FC-62C9-467B-9944-25B5BF1E4480}" type="slidenum">
              <a:rPr lang="en-US" smtClean="0"/>
              <a:t>11</a:t>
            </a:fld>
            <a:endParaRPr lang="en-US" dirty="0"/>
          </a:p>
        </p:txBody>
      </p:sp>
      <p:pic>
        <p:nvPicPr>
          <p:cNvPr id="7" name="Picture 6">
            <a:extLst>
              <a:ext uri="{FF2B5EF4-FFF2-40B4-BE49-F238E27FC236}">
                <a16:creationId xmlns:a16="http://schemas.microsoft.com/office/drawing/2014/main" id="{D8F9E138-E757-6976-2244-111D542829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2908" y="5222"/>
            <a:ext cx="1039091" cy="1039091"/>
          </a:xfrm>
          <a:prstGeom prst="rect">
            <a:avLst/>
          </a:prstGeom>
        </p:spPr>
      </p:pic>
      <p:sp>
        <p:nvSpPr>
          <p:cNvPr id="10" name="Title 1">
            <a:extLst>
              <a:ext uri="{FF2B5EF4-FFF2-40B4-BE49-F238E27FC236}">
                <a16:creationId xmlns:a16="http://schemas.microsoft.com/office/drawing/2014/main" id="{5B01971F-65D6-6AA1-EEEE-62D748F380FA}"/>
              </a:ext>
            </a:extLst>
          </p:cNvPr>
          <p:cNvSpPr>
            <a:spLocks noGrp="1"/>
          </p:cNvSpPr>
          <p:nvPr>
            <p:ph type="title"/>
          </p:nvPr>
        </p:nvSpPr>
        <p:spPr>
          <a:xfrm>
            <a:off x="526774" y="20510"/>
            <a:ext cx="10465904" cy="1036108"/>
          </a:xfrm>
        </p:spPr>
        <p:txBody>
          <a:bodyPr>
            <a:normAutofit/>
          </a:bodyPr>
          <a:lstStyle/>
          <a:p>
            <a:pPr algn="ctr"/>
            <a:r>
              <a:rPr lang="en-US" b="1" dirty="0">
                <a:solidFill>
                  <a:schemeClr val="accent1">
                    <a:lumMod val="50000"/>
                  </a:schemeClr>
                </a:solidFill>
              </a:rPr>
              <a:t>Vehicle Boxplots </a:t>
            </a:r>
          </a:p>
        </p:txBody>
      </p:sp>
      <p:pic>
        <p:nvPicPr>
          <p:cNvPr id="3" name="Picture 2" descr="A graph of different colored squares&#10;&#10;Description automatically generated with medium confidence">
            <a:extLst>
              <a:ext uri="{FF2B5EF4-FFF2-40B4-BE49-F238E27FC236}">
                <a16:creationId xmlns:a16="http://schemas.microsoft.com/office/drawing/2014/main" id="{253034A8-746B-36D5-6309-9182A6D4F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16890"/>
            <a:ext cx="4087226" cy="2747262"/>
          </a:xfrm>
          <a:prstGeom prst="rect">
            <a:avLst/>
          </a:prstGeom>
        </p:spPr>
      </p:pic>
      <p:pic>
        <p:nvPicPr>
          <p:cNvPr id="9" name="Picture 8" descr="A graph with blue and black lines&#10;&#10;Description automatically generated">
            <a:extLst>
              <a:ext uri="{FF2B5EF4-FFF2-40B4-BE49-F238E27FC236}">
                <a16:creationId xmlns:a16="http://schemas.microsoft.com/office/drawing/2014/main" id="{03FA2FD7-3B8A-E065-087A-97D4F5306D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7550" y="1216890"/>
            <a:ext cx="4087226" cy="2747262"/>
          </a:xfrm>
          <a:prstGeom prst="rect">
            <a:avLst/>
          </a:prstGeom>
        </p:spPr>
      </p:pic>
      <p:pic>
        <p:nvPicPr>
          <p:cNvPr id="12" name="Picture 11" descr="A graph of a number of different colored boxes&#10;&#10;Description automatically generated with medium confidence">
            <a:extLst>
              <a:ext uri="{FF2B5EF4-FFF2-40B4-BE49-F238E27FC236}">
                <a16:creationId xmlns:a16="http://schemas.microsoft.com/office/drawing/2014/main" id="{A17BC6CF-0C75-9CFC-768B-A9F4385B60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5099" y="1216890"/>
            <a:ext cx="4087227" cy="2747263"/>
          </a:xfrm>
          <a:prstGeom prst="rect">
            <a:avLst/>
          </a:prstGeom>
        </p:spPr>
      </p:pic>
      <p:pic>
        <p:nvPicPr>
          <p:cNvPr id="14" name="Picture 13" descr="A graph of a number of blue and green squares&#10;&#10;Description automatically generated with medium confidence">
            <a:extLst>
              <a:ext uri="{FF2B5EF4-FFF2-40B4-BE49-F238E27FC236}">
                <a16:creationId xmlns:a16="http://schemas.microsoft.com/office/drawing/2014/main" id="{545FF54C-36F9-4058-94B8-5AD926BC19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791649"/>
            <a:ext cx="4087227" cy="2747263"/>
          </a:xfrm>
          <a:prstGeom prst="rect">
            <a:avLst/>
          </a:prstGeom>
        </p:spPr>
      </p:pic>
      <p:pic>
        <p:nvPicPr>
          <p:cNvPr id="16" name="Picture 15" descr="A graph of blue and black lines&#10;&#10;Description automatically generated">
            <a:extLst>
              <a:ext uri="{FF2B5EF4-FFF2-40B4-BE49-F238E27FC236}">
                <a16:creationId xmlns:a16="http://schemas.microsoft.com/office/drawing/2014/main" id="{C94ABD57-B698-D63A-EBE4-3CE8ABE2D8C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17548" y="3786619"/>
            <a:ext cx="4087227" cy="2747263"/>
          </a:xfrm>
          <a:prstGeom prst="rect">
            <a:avLst/>
          </a:prstGeom>
        </p:spPr>
      </p:pic>
      <p:pic>
        <p:nvPicPr>
          <p:cNvPr id="18" name="Picture 17" descr="A graph of a number of people&#10;&#10;Description automatically generated with medium confidence">
            <a:extLst>
              <a:ext uri="{FF2B5EF4-FFF2-40B4-BE49-F238E27FC236}">
                <a16:creationId xmlns:a16="http://schemas.microsoft.com/office/drawing/2014/main" id="{7334664D-0EE9-E6BB-37C9-229839D787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35098" y="3786619"/>
            <a:ext cx="4087228" cy="2747264"/>
          </a:xfrm>
          <a:prstGeom prst="rect">
            <a:avLst/>
          </a:prstGeom>
        </p:spPr>
      </p:pic>
      <p:sp>
        <p:nvSpPr>
          <p:cNvPr id="19" name="TextBox 18">
            <a:extLst>
              <a:ext uri="{FF2B5EF4-FFF2-40B4-BE49-F238E27FC236}">
                <a16:creationId xmlns:a16="http://schemas.microsoft.com/office/drawing/2014/main" id="{45581CF0-2D10-BE54-E8EA-1836AD362BB6}"/>
              </a:ext>
            </a:extLst>
          </p:cNvPr>
          <p:cNvSpPr txBox="1"/>
          <p:nvPr/>
        </p:nvSpPr>
        <p:spPr>
          <a:xfrm>
            <a:off x="1727416" y="1216888"/>
            <a:ext cx="664541" cy="369332"/>
          </a:xfrm>
          <a:prstGeom prst="rect">
            <a:avLst/>
          </a:prstGeom>
          <a:noFill/>
        </p:spPr>
        <p:txBody>
          <a:bodyPr wrap="none" rtlCol="0">
            <a:spAutoFit/>
          </a:bodyPr>
          <a:lstStyle/>
          <a:p>
            <a:r>
              <a:rPr lang="en-US" dirty="0"/>
              <a:t>Bikes</a:t>
            </a:r>
          </a:p>
        </p:txBody>
      </p:sp>
      <p:sp>
        <p:nvSpPr>
          <p:cNvPr id="20" name="TextBox 19">
            <a:extLst>
              <a:ext uri="{FF2B5EF4-FFF2-40B4-BE49-F238E27FC236}">
                <a16:creationId xmlns:a16="http://schemas.microsoft.com/office/drawing/2014/main" id="{17EDE511-2F05-0A68-809A-2D467E2D949E}"/>
              </a:ext>
            </a:extLst>
          </p:cNvPr>
          <p:cNvSpPr txBox="1"/>
          <p:nvPr/>
        </p:nvSpPr>
        <p:spPr>
          <a:xfrm>
            <a:off x="5712819" y="1219078"/>
            <a:ext cx="726481" cy="369332"/>
          </a:xfrm>
          <a:prstGeom prst="rect">
            <a:avLst/>
          </a:prstGeom>
          <a:noFill/>
        </p:spPr>
        <p:txBody>
          <a:bodyPr wrap="none" rtlCol="0">
            <a:spAutoFit/>
          </a:bodyPr>
          <a:lstStyle/>
          <a:p>
            <a:r>
              <a:rPr lang="en-US" dirty="0"/>
              <a:t>Buses</a:t>
            </a:r>
          </a:p>
        </p:txBody>
      </p:sp>
      <p:sp>
        <p:nvSpPr>
          <p:cNvPr id="21" name="TextBox 20">
            <a:extLst>
              <a:ext uri="{FF2B5EF4-FFF2-40B4-BE49-F238E27FC236}">
                <a16:creationId xmlns:a16="http://schemas.microsoft.com/office/drawing/2014/main" id="{30824D82-1E48-7280-22BA-1E7023E0347B}"/>
              </a:ext>
            </a:extLst>
          </p:cNvPr>
          <p:cNvSpPr txBox="1"/>
          <p:nvPr/>
        </p:nvSpPr>
        <p:spPr>
          <a:xfrm>
            <a:off x="9879937" y="1216888"/>
            <a:ext cx="584647" cy="369332"/>
          </a:xfrm>
          <a:prstGeom prst="rect">
            <a:avLst/>
          </a:prstGeom>
          <a:noFill/>
        </p:spPr>
        <p:txBody>
          <a:bodyPr wrap="none" rtlCol="0">
            <a:spAutoFit/>
          </a:bodyPr>
          <a:lstStyle/>
          <a:p>
            <a:r>
              <a:rPr lang="en-US" dirty="0"/>
              <a:t>Cars</a:t>
            </a:r>
          </a:p>
        </p:txBody>
      </p:sp>
      <p:sp>
        <p:nvSpPr>
          <p:cNvPr id="22" name="TextBox 21">
            <a:extLst>
              <a:ext uri="{FF2B5EF4-FFF2-40B4-BE49-F238E27FC236}">
                <a16:creationId xmlns:a16="http://schemas.microsoft.com/office/drawing/2014/main" id="{D7B488D4-FC32-1659-CC17-8CF169CC0C6C}"/>
              </a:ext>
            </a:extLst>
          </p:cNvPr>
          <p:cNvSpPr txBox="1"/>
          <p:nvPr/>
        </p:nvSpPr>
        <p:spPr>
          <a:xfrm>
            <a:off x="1377693" y="3791648"/>
            <a:ext cx="1331839" cy="369332"/>
          </a:xfrm>
          <a:prstGeom prst="rect">
            <a:avLst/>
          </a:prstGeom>
          <a:noFill/>
        </p:spPr>
        <p:txBody>
          <a:bodyPr wrap="none" rtlCol="0">
            <a:spAutoFit/>
          </a:bodyPr>
          <a:lstStyle/>
          <a:p>
            <a:r>
              <a:rPr lang="en-US" dirty="0"/>
              <a:t>Motorcycles</a:t>
            </a:r>
          </a:p>
        </p:txBody>
      </p:sp>
      <p:sp>
        <p:nvSpPr>
          <p:cNvPr id="23" name="TextBox 22">
            <a:extLst>
              <a:ext uri="{FF2B5EF4-FFF2-40B4-BE49-F238E27FC236}">
                <a16:creationId xmlns:a16="http://schemas.microsoft.com/office/drawing/2014/main" id="{920C0540-149C-82A7-17C2-6DE2CBFC6947}"/>
              </a:ext>
            </a:extLst>
          </p:cNvPr>
          <p:cNvSpPr txBox="1"/>
          <p:nvPr/>
        </p:nvSpPr>
        <p:spPr>
          <a:xfrm>
            <a:off x="5674982" y="3795383"/>
            <a:ext cx="733086" cy="369332"/>
          </a:xfrm>
          <a:prstGeom prst="rect">
            <a:avLst/>
          </a:prstGeom>
          <a:noFill/>
        </p:spPr>
        <p:txBody>
          <a:bodyPr wrap="none" rtlCol="0">
            <a:spAutoFit/>
          </a:bodyPr>
          <a:lstStyle/>
          <a:p>
            <a:r>
              <a:rPr lang="en-US" dirty="0"/>
              <a:t>Trains</a:t>
            </a:r>
          </a:p>
        </p:txBody>
      </p:sp>
      <p:sp>
        <p:nvSpPr>
          <p:cNvPr id="24" name="TextBox 23">
            <a:extLst>
              <a:ext uri="{FF2B5EF4-FFF2-40B4-BE49-F238E27FC236}">
                <a16:creationId xmlns:a16="http://schemas.microsoft.com/office/drawing/2014/main" id="{C78A4B33-A23A-1A6C-F7C8-3910F07DD7FD}"/>
              </a:ext>
            </a:extLst>
          </p:cNvPr>
          <p:cNvSpPr txBox="1"/>
          <p:nvPr/>
        </p:nvSpPr>
        <p:spPr>
          <a:xfrm>
            <a:off x="9879937" y="3755093"/>
            <a:ext cx="774186" cy="369332"/>
          </a:xfrm>
          <a:prstGeom prst="rect">
            <a:avLst/>
          </a:prstGeom>
          <a:noFill/>
        </p:spPr>
        <p:txBody>
          <a:bodyPr wrap="none" rtlCol="0">
            <a:spAutoFit/>
          </a:bodyPr>
          <a:lstStyle/>
          <a:p>
            <a:r>
              <a:rPr lang="en-US" dirty="0"/>
              <a:t>Trucks</a:t>
            </a:r>
          </a:p>
        </p:txBody>
      </p:sp>
    </p:spTree>
    <p:extLst>
      <p:ext uri="{BB962C8B-B14F-4D97-AF65-F5344CB8AC3E}">
        <p14:creationId xmlns:p14="http://schemas.microsoft.com/office/powerpoint/2010/main" val="1740898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DA39FC-62C9-467B-9944-25B5BF1E4480}" type="slidenum">
              <a:rPr lang="en-US" smtClean="0"/>
              <a:t>12</a:t>
            </a:fld>
            <a:endParaRPr lang="en-US" dirty="0"/>
          </a:p>
        </p:txBody>
      </p:sp>
      <p:pic>
        <p:nvPicPr>
          <p:cNvPr id="7" name="Picture 6">
            <a:extLst>
              <a:ext uri="{FF2B5EF4-FFF2-40B4-BE49-F238E27FC236}">
                <a16:creationId xmlns:a16="http://schemas.microsoft.com/office/drawing/2014/main" id="{D8F9E138-E757-6976-2244-111D542829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2908" y="5222"/>
            <a:ext cx="1039091" cy="1039091"/>
          </a:xfrm>
          <a:prstGeom prst="rect">
            <a:avLst/>
          </a:prstGeom>
        </p:spPr>
      </p:pic>
      <p:sp>
        <p:nvSpPr>
          <p:cNvPr id="10" name="Title 1">
            <a:extLst>
              <a:ext uri="{FF2B5EF4-FFF2-40B4-BE49-F238E27FC236}">
                <a16:creationId xmlns:a16="http://schemas.microsoft.com/office/drawing/2014/main" id="{5B01971F-65D6-6AA1-EEEE-62D748F380FA}"/>
              </a:ext>
            </a:extLst>
          </p:cNvPr>
          <p:cNvSpPr>
            <a:spLocks noGrp="1"/>
          </p:cNvSpPr>
          <p:nvPr>
            <p:ph type="title"/>
          </p:nvPr>
        </p:nvSpPr>
        <p:spPr>
          <a:xfrm>
            <a:off x="526774" y="20510"/>
            <a:ext cx="10465904" cy="1036108"/>
          </a:xfrm>
        </p:spPr>
        <p:txBody>
          <a:bodyPr>
            <a:normAutofit/>
          </a:bodyPr>
          <a:lstStyle/>
          <a:p>
            <a:pPr algn="ctr"/>
            <a:r>
              <a:rPr lang="en-US" b="1" dirty="0">
                <a:solidFill>
                  <a:schemeClr val="accent1">
                    <a:lumMod val="50000"/>
                  </a:schemeClr>
                </a:solidFill>
              </a:rPr>
              <a:t>People Boxplots </a:t>
            </a:r>
          </a:p>
        </p:txBody>
      </p:sp>
      <p:pic>
        <p:nvPicPr>
          <p:cNvPr id="3" name="Picture 2" descr="A graph of blue and black lines&#10;&#10;Description automatically generated">
            <a:extLst>
              <a:ext uri="{FF2B5EF4-FFF2-40B4-BE49-F238E27FC236}">
                <a16:creationId xmlns:a16="http://schemas.microsoft.com/office/drawing/2014/main" id="{62F8998C-BA81-2DA8-19E7-23472A39E6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74" y="1888499"/>
            <a:ext cx="5338904" cy="3588588"/>
          </a:xfrm>
          <a:prstGeom prst="rect">
            <a:avLst/>
          </a:prstGeom>
        </p:spPr>
      </p:pic>
      <p:pic>
        <p:nvPicPr>
          <p:cNvPr id="6" name="Picture 5" descr="A graph of different colored squares&#10;&#10;Description automatically generated with medium confidence">
            <a:extLst>
              <a:ext uri="{FF2B5EF4-FFF2-40B4-BE49-F238E27FC236}">
                <a16:creationId xmlns:a16="http://schemas.microsoft.com/office/drawing/2014/main" id="{66CB3121-1AA4-1F6A-1332-A09B2BE93C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5678" y="1888499"/>
            <a:ext cx="5414374" cy="3639316"/>
          </a:xfrm>
          <a:prstGeom prst="rect">
            <a:avLst/>
          </a:prstGeom>
        </p:spPr>
      </p:pic>
    </p:spTree>
    <p:extLst>
      <p:ext uri="{BB962C8B-B14F-4D97-AF65-F5344CB8AC3E}">
        <p14:creationId xmlns:p14="http://schemas.microsoft.com/office/powerpoint/2010/main" val="2197665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DA39FC-62C9-467B-9944-25B5BF1E4480}" type="slidenum">
              <a:rPr lang="en-US" smtClean="0"/>
              <a:t>13</a:t>
            </a:fld>
            <a:endParaRPr lang="en-US" dirty="0"/>
          </a:p>
        </p:txBody>
      </p:sp>
      <p:pic>
        <p:nvPicPr>
          <p:cNvPr id="7" name="Picture 6">
            <a:extLst>
              <a:ext uri="{FF2B5EF4-FFF2-40B4-BE49-F238E27FC236}">
                <a16:creationId xmlns:a16="http://schemas.microsoft.com/office/drawing/2014/main" id="{D8F9E138-E757-6976-2244-111D542829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2908" y="5222"/>
            <a:ext cx="1039091" cy="1039091"/>
          </a:xfrm>
          <a:prstGeom prst="rect">
            <a:avLst/>
          </a:prstGeom>
        </p:spPr>
      </p:pic>
      <p:sp>
        <p:nvSpPr>
          <p:cNvPr id="10" name="Title 1">
            <a:extLst>
              <a:ext uri="{FF2B5EF4-FFF2-40B4-BE49-F238E27FC236}">
                <a16:creationId xmlns:a16="http://schemas.microsoft.com/office/drawing/2014/main" id="{5B01971F-65D6-6AA1-EEEE-62D748F380FA}"/>
              </a:ext>
            </a:extLst>
          </p:cNvPr>
          <p:cNvSpPr>
            <a:spLocks noGrp="1"/>
          </p:cNvSpPr>
          <p:nvPr>
            <p:ph type="title"/>
          </p:nvPr>
        </p:nvSpPr>
        <p:spPr>
          <a:xfrm>
            <a:off x="526774" y="20510"/>
            <a:ext cx="10465904" cy="1036108"/>
          </a:xfrm>
        </p:spPr>
        <p:txBody>
          <a:bodyPr>
            <a:normAutofit/>
          </a:bodyPr>
          <a:lstStyle/>
          <a:p>
            <a:pPr algn="ctr"/>
            <a:r>
              <a:rPr lang="en-US" b="1" dirty="0">
                <a:solidFill>
                  <a:schemeClr val="accent1">
                    <a:lumMod val="50000"/>
                  </a:schemeClr>
                </a:solidFill>
              </a:rPr>
              <a:t>Percent Boxplots</a:t>
            </a:r>
          </a:p>
        </p:txBody>
      </p:sp>
      <p:pic>
        <p:nvPicPr>
          <p:cNvPr id="3" name="Picture 2" descr="A graph of blue and black lines&#10;&#10;Description automatically generated with medium confidence">
            <a:extLst>
              <a:ext uri="{FF2B5EF4-FFF2-40B4-BE49-F238E27FC236}">
                <a16:creationId xmlns:a16="http://schemas.microsoft.com/office/drawing/2014/main" id="{AA8FA117-0C6C-D016-001D-64E89A3E3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56" y="1068923"/>
            <a:ext cx="4049607" cy="2721977"/>
          </a:xfrm>
          <a:prstGeom prst="rect">
            <a:avLst/>
          </a:prstGeom>
        </p:spPr>
      </p:pic>
      <p:pic>
        <p:nvPicPr>
          <p:cNvPr id="6" name="Picture 5" descr="A graph of blue and black lines&#10;&#10;Description automatically generated with medium confidence">
            <a:extLst>
              <a:ext uri="{FF2B5EF4-FFF2-40B4-BE49-F238E27FC236}">
                <a16:creationId xmlns:a16="http://schemas.microsoft.com/office/drawing/2014/main" id="{5D10DF23-CF92-46D3-C51D-8DAD43B5E6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8729" y="1043565"/>
            <a:ext cx="4049609" cy="2721978"/>
          </a:xfrm>
          <a:prstGeom prst="rect">
            <a:avLst/>
          </a:prstGeom>
        </p:spPr>
      </p:pic>
      <p:pic>
        <p:nvPicPr>
          <p:cNvPr id="9" name="Picture 8" descr="A graph of different colored squares&#10;&#10;Description automatically generated with medium confidence">
            <a:extLst>
              <a:ext uri="{FF2B5EF4-FFF2-40B4-BE49-F238E27FC236}">
                <a16:creationId xmlns:a16="http://schemas.microsoft.com/office/drawing/2014/main" id="{563CA049-D11F-E37E-073B-CB86069602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28336" y="1043566"/>
            <a:ext cx="4049608" cy="2721977"/>
          </a:xfrm>
          <a:prstGeom prst="rect">
            <a:avLst/>
          </a:prstGeom>
        </p:spPr>
      </p:pic>
      <p:pic>
        <p:nvPicPr>
          <p:cNvPr id="12" name="Picture 11" descr="A graph with blue and black lines&#10;&#10;Description automatically generated">
            <a:extLst>
              <a:ext uri="{FF2B5EF4-FFF2-40B4-BE49-F238E27FC236}">
                <a16:creationId xmlns:a16="http://schemas.microsoft.com/office/drawing/2014/main" id="{06C7D7C6-E9A5-990D-07DC-F784DEF9FB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92255" y="3920723"/>
            <a:ext cx="4049606" cy="2721976"/>
          </a:xfrm>
          <a:prstGeom prst="rect">
            <a:avLst/>
          </a:prstGeom>
        </p:spPr>
      </p:pic>
      <p:pic>
        <p:nvPicPr>
          <p:cNvPr id="14" name="Picture 13" descr="A graph of a number of people&#10;&#10;Description automatically generated with medium confidence">
            <a:extLst>
              <a:ext uri="{FF2B5EF4-FFF2-40B4-BE49-F238E27FC236}">
                <a16:creationId xmlns:a16="http://schemas.microsoft.com/office/drawing/2014/main" id="{03DFDF1A-82B4-4373-DC20-F6D4ACF387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28360" y="3920723"/>
            <a:ext cx="4049606" cy="2721976"/>
          </a:xfrm>
          <a:prstGeom prst="rect">
            <a:avLst/>
          </a:prstGeom>
        </p:spPr>
      </p:pic>
      <p:sp>
        <p:nvSpPr>
          <p:cNvPr id="15" name="TextBox 14">
            <a:extLst>
              <a:ext uri="{FF2B5EF4-FFF2-40B4-BE49-F238E27FC236}">
                <a16:creationId xmlns:a16="http://schemas.microsoft.com/office/drawing/2014/main" id="{08A3ED5B-A501-A283-246F-2856C8F12892}"/>
              </a:ext>
            </a:extLst>
          </p:cNvPr>
          <p:cNvSpPr txBox="1"/>
          <p:nvPr/>
        </p:nvSpPr>
        <p:spPr>
          <a:xfrm>
            <a:off x="1366887" y="1043565"/>
            <a:ext cx="1157689" cy="369332"/>
          </a:xfrm>
          <a:prstGeom prst="rect">
            <a:avLst/>
          </a:prstGeom>
          <a:noFill/>
        </p:spPr>
        <p:txBody>
          <a:bodyPr wrap="none" rtlCol="0">
            <a:spAutoFit/>
          </a:bodyPr>
          <a:lstStyle/>
          <a:p>
            <a:r>
              <a:rPr lang="en-US" dirty="0"/>
              <a:t>% building</a:t>
            </a:r>
          </a:p>
        </p:txBody>
      </p:sp>
      <p:sp>
        <p:nvSpPr>
          <p:cNvPr id="16" name="TextBox 15">
            <a:extLst>
              <a:ext uri="{FF2B5EF4-FFF2-40B4-BE49-F238E27FC236}">
                <a16:creationId xmlns:a16="http://schemas.microsoft.com/office/drawing/2014/main" id="{7BF938AD-0D94-9448-31A4-987158A505F5}"/>
              </a:ext>
            </a:extLst>
          </p:cNvPr>
          <p:cNvSpPr txBox="1"/>
          <p:nvPr/>
        </p:nvSpPr>
        <p:spPr>
          <a:xfrm>
            <a:off x="5656303" y="1043565"/>
            <a:ext cx="917880" cy="369332"/>
          </a:xfrm>
          <a:prstGeom prst="rect">
            <a:avLst/>
          </a:prstGeom>
          <a:noFill/>
        </p:spPr>
        <p:txBody>
          <a:bodyPr wrap="none" rtlCol="0">
            <a:spAutoFit/>
          </a:bodyPr>
          <a:lstStyle/>
          <a:p>
            <a:r>
              <a:rPr lang="en-US" dirty="0"/>
              <a:t>% fence</a:t>
            </a:r>
          </a:p>
        </p:txBody>
      </p:sp>
      <p:sp>
        <p:nvSpPr>
          <p:cNvPr id="17" name="TextBox 16">
            <a:extLst>
              <a:ext uri="{FF2B5EF4-FFF2-40B4-BE49-F238E27FC236}">
                <a16:creationId xmlns:a16="http://schemas.microsoft.com/office/drawing/2014/main" id="{8FFF3065-8C84-AEEC-3A0E-D8594AFB0C76}"/>
              </a:ext>
            </a:extLst>
          </p:cNvPr>
          <p:cNvSpPr txBox="1"/>
          <p:nvPr/>
        </p:nvSpPr>
        <p:spPr>
          <a:xfrm>
            <a:off x="9790420" y="1027132"/>
            <a:ext cx="833370" cy="369332"/>
          </a:xfrm>
          <a:prstGeom prst="rect">
            <a:avLst/>
          </a:prstGeom>
          <a:noFill/>
        </p:spPr>
        <p:txBody>
          <a:bodyPr wrap="none" rtlCol="0">
            <a:spAutoFit/>
          </a:bodyPr>
          <a:lstStyle/>
          <a:p>
            <a:r>
              <a:rPr lang="en-US" dirty="0"/>
              <a:t>% road</a:t>
            </a:r>
          </a:p>
        </p:txBody>
      </p:sp>
      <p:sp>
        <p:nvSpPr>
          <p:cNvPr id="18" name="TextBox 17">
            <a:extLst>
              <a:ext uri="{FF2B5EF4-FFF2-40B4-BE49-F238E27FC236}">
                <a16:creationId xmlns:a16="http://schemas.microsoft.com/office/drawing/2014/main" id="{780787C7-72E3-0B3F-EDF2-B450B26D08A3}"/>
              </a:ext>
            </a:extLst>
          </p:cNvPr>
          <p:cNvSpPr txBox="1"/>
          <p:nvPr/>
        </p:nvSpPr>
        <p:spPr>
          <a:xfrm>
            <a:off x="3458118" y="3920723"/>
            <a:ext cx="1211678" cy="369332"/>
          </a:xfrm>
          <a:prstGeom prst="rect">
            <a:avLst/>
          </a:prstGeom>
          <a:noFill/>
        </p:spPr>
        <p:txBody>
          <a:bodyPr wrap="none" rtlCol="0">
            <a:spAutoFit/>
          </a:bodyPr>
          <a:lstStyle/>
          <a:p>
            <a:r>
              <a:rPr lang="en-US" dirty="0"/>
              <a:t>% sidewalk</a:t>
            </a:r>
          </a:p>
        </p:txBody>
      </p:sp>
      <p:sp>
        <p:nvSpPr>
          <p:cNvPr id="19" name="TextBox 18">
            <a:extLst>
              <a:ext uri="{FF2B5EF4-FFF2-40B4-BE49-F238E27FC236}">
                <a16:creationId xmlns:a16="http://schemas.microsoft.com/office/drawing/2014/main" id="{65709782-6F1F-BB4C-D996-C0004CEEAAAE}"/>
              </a:ext>
            </a:extLst>
          </p:cNvPr>
          <p:cNvSpPr txBox="1"/>
          <p:nvPr/>
        </p:nvSpPr>
        <p:spPr>
          <a:xfrm>
            <a:off x="7894223" y="3920723"/>
            <a:ext cx="781624" cy="369332"/>
          </a:xfrm>
          <a:prstGeom prst="rect">
            <a:avLst/>
          </a:prstGeom>
          <a:noFill/>
        </p:spPr>
        <p:txBody>
          <a:bodyPr wrap="none" rtlCol="0">
            <a:spAutoFit/>
          </a:bodyPr>
          <a:lstStyle/>
          <a:p>
            <a:r>
              <a:rPr lang="en-US" dirty="0"/>
              <a:t>% wall</a:t>
            </a:r>
          </a:p>
        </p:txBody>
      </p:sp>
    </p:spTree>
    <p:extLst>
      <p:ext uri="{BB962C8B-B14F-4D97-AF65-F5344CB8AC3E}">
        <p14:creationId xmlns:p14="http://schemas.microsoft.com/office/powerpoint/2010/main" val="2461008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DA39FC-62C9-467B-9944-25B5BF1E4480}" type="slidenum">
              <a:rPr lang="en-US" smtClean="0"/>
              <a:t>14</a:t>
            </a:fld>
            <a:endParaRPr lang="en-US" dirty="0"/>
          </a:p>
        </p:txBody>
      </p:sp>
      <p:pic>
        <p:nvPicPr>
          <p:cNvPr id="7" name="Picture 6">
            <a:extLst>
              <a:ext uri="{FF2B5EF4-FFF2-40B4-BE49-F238E27FC236}">
                <a16:creationId xmlns:a16="http://schemas.microsoft.com/office/drawing/2014/main" id="{D8F9E138-E757-6976-2244-111D542829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2908" y="5222"/>
            <a:ext cx="1039091" cy="1039091"/>
          </a:xfrm>
          <a:prstGeom prst="rect">
            <a:avLst/>
          </a:prstGeom>
        </p:spPr>
      </p:pic>
      <p:sp>
        <p:nvSpPr>
          <p:cNvPr id="10" name="Title 1">
            <a:extLst>
              <a:ext uri="{FF2B5EF4-FFF2-40B4-BE49-F238E27FC236}">
                <a16:creationId xmlns:a16="http://schemas.microsoft.com/office/drawing/2014/main" id="{5B01971F-65D6-6AA1-EEEE-62D748F380FA}"/>
              </a:ext>
            </a:extLst>
          </p:cNvPr>
          <p:cNvSpPr>
            <a:spLocks noGrp="1"/>
          </p:cNvSpPr>
          <p:nvPr>
            <p:ph type="title"/>
          </p:nvPr>
        </p:nvSpPr>
        <p:spPr>
          <a:xfrm>
            <a:off x="526774" y="20510"/>
            <a:ext cx="10465904" cy="1036108"/>
          </a:xfrm>
        </p:spPr>
        <p:txBody>
          <a:bodyPr>
            <a:normAutofit/>
          </a:bodyPr>
          <a:lstStyle/>
          <a:p>
            <a:pPr algn="ctr"/>
            <a:r>
              <a:rPr lang="en-US" b="1" dirty="0">
                <a:solidFill>
                  <a:schemeClr val="accent1">
                    <a:lumMod val="50000"/>
                  </a:schemeClr>
                </a:solidFill>
              </a:rPr>
              <a:t>Exist Boxplots</a:t>
            </a:r>
          </a:p>
        </p:txBody>
      </p:sp>
      <p:pic>
        <p:nvPicPr>
          <p:cNvPr id="3" name="Picture 2" descr="A graph of different colored squares&#10;&#10;Description automatically generated with medium confidence">
            <a:extLst>
              <a:ext uri="{FF2B5EF4-FFF2-40B4-BE49-F238E27FC236}">
                <a16:creationId xmlns:a16="http://schemas.microsoft.com/office/drawing/2014/main" id="{B8BC350B-CF58-5D56-847B-673E3D2BAA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74" y="692328"/>
            <a:ext cx="4792198" cy="3221115"/>
          </a:xfrm>
          <a:prstGeom prst="rect">
            <a:avLst/>
          </a:prstGeom>
        </p:spPr>
      </p:pic>
      <p:pic>
        <p:nvPicPr>
          <p:cNvPr id="6" name="Picture 5" descr="A chart with blue squares and black lines&#10;&#10;Description automatically generated">
            <a:extLst>
              <a:ext uri="{FF2B5EF4-FFF2-40B4-BE49-F238E27FC236}">
                <a16:creationId xmlns:a16="http://schemas.microsoft.com/office/drawing/2014/main" id="{37546EA0-D630-FFAE-4E38-A7CEB54FB7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5080" y="673997"/>
            <a:ext cx="4977268" cy="3345511"/>
          </a:xfrm>
          <a:prstGeom prst="rect">
            <a:avLst/>
          </a:prstGeom>
        </p:spPr>
      </p:pic>
      <p:pic>
        <p:nvPicPr>
          <p:cNvPr id="9" name="Picture 8" descr="A chart with blue and black squares&#10;&#10;Description automatically generated">
            <a:extLst>
              <a:ext uri="{FF2B5EF4-FFF2-40B4-BE49-F238E27FC236}">
                <a16:creationId xmlns:a16="http://schemas.microsoft.com/office/drawing/2014/main" id="{AFC6F6C6-F0AC-C7FD-B920-5915808F1A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3627" y="3636886"/>
            <a:ext cx="4792198" cy="3221114"/>
          </a:xfrm>
          <a:prstGeom prst="rect">
            <a:avLst/>
          </a:prstGeom>
        </p:spPr>
      </p:pic>
    </p:spTree>
    <p:extLst>
      <p:ext uri="{BB962C8B-B14F-4D97-AF65-F5344CB8AC3E}">
        <p14:creationId xmlns:p14="http://schemas.microsoft.com/office/powerpoint/2010/main" val="2830520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DA39FC-62C9-467B-9944-25B5BF1E4480}" type="slidenum">
              <a:rPr lang="en-US" smtClean="0"/>
              <a:t>15</a:t>
            </a:fld>
            <a:endParaRPr lang="en-US" dirty="0"/>
          </a:p>
        </p:txBody>
      </p:sp>
      <p:pic>
        <p:nvPicPr>
          <p:cNvPr id="7" name="Picture 6">
            <a:extLst>
              <a:ext uri="{FF2B5EF4-FFF2-40B4-BE49-F238E27FC236}">
                <a16:creationId xmlns:a16="http://schemas.microsoft.com/office/drawing/2014/main" id="{D8F9E138-E757-6976-2244-111D542829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2908" y="5222"/>
            <a:ext cx="1039091" cy="1039091"/>
          </a:xfrm>
          <a:prstGeom prst="rect">
            <a:avLst/>
          </a:prstGeom>
        </p:spPr>
      </p:pic>
      <p:sp>
        <p:nvSpPr>
          <p:cNvPr id="10" name="Title 1">
            <a:extLst>
              <a:ext uri="{FF2B5EF4-FFF2-40B4-BE49-F238E27FC236}">
                <a16:creationId xmlns:a16="http://schemas.microsoft.com/office/drawing/2014/main" id="{5B01971F-65D6-6AA1-EEEE-62D748F380FA}"/>
              </a:ext>
            </a:extLst>
          </p:cNvPr>
          <p:cNvSpPr>
            <a:spLocks noGrp="1"/>
          </p:cNvSpPr>
          <p:nvPr>
            <p:ph type="title"/>
          </p:nvPr>
        </p:nvSpPr>
        <p:spPr>
          <a:xfrm>
            <a:off x="526774" y="20510"/>
            <a:ext cx="10465904" cy="1036108"/>
          </a:xfrm>
        </p:spPr>
        <p:txBody>
          <a:bodyPr>
            <a:normAutofit/>
          </a:bodyPr>
          <a:lstStyle/>
          <a:p>
            <a:pPr algn="ctr"/>
            <a:r>
              <a:rPr lang="en-US" b="1" dirty="0">
                <a:solidFill>
                  <a:schemeClr val="accent1">
                    <a:lumMod val="50000"/>
                  </a:schemeClr>
                </a:solidFill>
              </a:rPr>
              <a:t>GVI Boxplot</a:t>
            </a:r>
          </a:p>
        </p:txBody>
      </p:sp>
      <p:pic>
        <p:nvPicPr>
          <p:cNvPr id="3" name="Picture 2" descr="A graph of blue and black squares&#10;&#10;Description automatically generated with medium confidence">
            <a:extLst>
              <a:ext uri="{FF2B5EF4-FFF2-40B4-BE49-F238E27FC236}">
                <a16:creationId xmlns:a16="http://schemas.microsoft.com/office/drawing/2014/main" id="{0F1D2D78-0053-668D-2486-00B11F4057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328" y="909990"/>
            <a:ext cx="8102796" cy="5446360"/>
          </a:xfrm>
          <a:prstGeom prst="rect">
            <a:avLst/>
          </a:prstGeom>
        </p:spPr>
      </p:pic>
    </p:spTree>
    <p:extLst>
      <p:ext uri="{BB962C8B-B14F-4D97-AF65-F5344CB8AC3E}">
        <p14:creationId xmlns:p14="http://schemas.microsoft.com/office/powerpoint/2010/main" val="3003117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DA39FC-62C9-467B-9944-25B5BF1E4480}" type="slidenum">
              <a:rPr lang="en-US" smtClean="0"/>
              <a:t>16</a:t>
            </a:fld>
            <a:endParaRPr lang="en-US" dirty="0"/>
          </a:p>
        </p:txBody>
      </p:sp>
      <p:pic>
        <p:nvPicPr>
          <p:cNvPr id="7" name="Picture 6">
            <a:extLst>
              <a:ext uri="{FF2B5EF4-FFF2-40B4-BE49-F238E27FC236}">
                <a16:creationId xmlns:a16="http://schemas.microsoft.com/office/drawing/2014/main" id="{D8F9E138-E757-6976-2244-111D542829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2908" y="5222"/>
            <a:ext cx="1039091" cy="1039091"/>
          </a:xfrm>
          <a:prstGeom prst="rect">
            <a:avLst/>
          </a:prstGeom>
        </p:spPr>
      </p:pic>
      <p:pic>
        <p:nvPicPr>
          <p:cNvPr id="3" name="Picture 2" descr="A graph with orange squares&#10;&#10;Description automatically generated with medium confidence">
            <a:extLst>
              <a:ext uri="{FF2B5EF4-FFF2-40B4-BE49-F238E27FC236}">
                <a16:creationId xmlns:a16="http://schemas.microsoft.com/office/drawing/2014/main" id="{88BD73B2-FAA4-68F9-873C-DDC98E4E99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098" y="476980"/>
            <a:ext cx="4894727" cy="3193265"/>
          </a:xfrm>
          <a:prstGeom prst="rect">
            <a:avLst/>
          </a:prstGeom>
        </p:spPr>
      </p:pic>
      <p:sp>
        <p:nvSpPr>
          <p:cNvPr id="5" name="TextBox 4">
            <a:extLst>
              <a:ext uri="{FF2B5EF4-FFF2-40B4-BE49-F238E27FC236}">
                <a16:creationId xmlns:a16="http://schemas.microsoft.com/office/drawing/2014/main" id="{1F949192-6304-1FD7-9FA6-A445C411FFE9}"/>
              </a:ext>
            </a:extLst>
          </p:cNvPr>
          <p:cNvSpPr txBox="1"/>
          <p:nvPr/>
        </p:nvSpPr>
        <p:spPr>
          <a:xfrm>
            <a:off x="2055044" y="155435"/>
            <a:ext cx="973343" cy="369332"/>
          </a:xfrm>
          <a:prstGeom prst="rect">
            <a:avLst/>
          </a:prstGeom>
          <a:noFill/>
        </p:spPr>
        <p:txBody>
          <a:bodyPr wrap="none" rtlCol="0">
            <a:spAutoFit/>
          </a:bodyPr>
          <a:lstStyle/>
          <a:p>
            <a:r>
              <a:rPr lang="en-US" dirty="0"/>
              <a:t>Mumbai</a:t>
            </a:r>
          </a:p>
        </p:txBody>
      </p:sp>
      <p:pic>
        <p:nvPicPr>
          <p:cNvPr id="8" name="Picture 7" descr="A graph of numbers and text&#10;&#10;Description automatically generated with medium confidence">
            <a:extLst>
              <a:ext uri="{FF2B5EF4-FFF2-40B4-BE49-F238E27FC236}">
                <a16:creationId xmlns:a16="http://schemas.microsoft.com/office/drawing/2014/main" id="{7BEA1964-6E16-30DB-AB00-611FCA03EB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4516" y="508880"/>
            <a:ext cx="4236089" cy="3161365"/>
          </a:xfrm>
          <a:prstGeom prst="rect">
            <a:avLst/>
          </a:prstGeom>
        </p:spPr>
      </p:pic>
      <p:sp>
        <p:nvSpPr>
          <p:cNvPr id="9" name="TextBox 8">
            <a:extLst>
              <a:ext uri="{FF2B5EF4-FFF2-40B4-BE49-F238E27FC236}">
                <a16:creationId xmlns:a16="http://schemas.microsoft.com/office/drawing/2014/main" id="{E2FD8444-77DF-1DE3-64E2-040E69C60D8F}"/>
              </a:ext>
            </a:extLst>
          </p:cNvPr>
          <p:cNvSpPr txBox="1"/>
          <p:nvPr/>
        </p:nvSpPr>
        <p:spPr>
          <a:xfrm>
            <a:off x="7012909" y="155435"/>
            <a:ext cx="670376" cy="369332"/>
          </a:xfrm>
          <a:prstGeom prst="rect">
            <a:avLst/>
          </a:prstGeom>
          <a:noFill/>
        </p:spPr>
        <p:txBody>
          <a:bodyPr wrap="none" rtlCol="0">
            <a:spAutoFit/>
          </a:bodyPr>
          <a:lstStyle/>
          <a:p>
            <a:r>
              <a:rPr lang="en-US" dirty="0"/>
              <a:t>Delhi</a:t>
            </a:r>
          </a:p>
        </p:txBody>
      </p:sp>
      <p:pic>
        <p:nvPicPr>
          <p:cNvPr id="12" name="Picture 11" descr="A graph of numbers and text&#10;&#10;Description automatically generated with medium confidence">
            <a:extLst>
              <a:ext uri="{FF2B5EF4-FFF2-40B4-BE49-F238E27FC236}">
                <a16:creationId xmlns:a16="http://schemas.microsoft.com/office/drawing/2014/main" id="{0D1204DE-6A5B-85DD-C067-B9EB75C5BC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87833" y="3670245"/>
            <a:ext cx="4894727" cy="3193265"/>
          </a:xfrm>
          <a:prstGeom prst="rect">
            <a:avLst/>
          </a:prstGeom>
        </p:spPr>
      </p:pic>
      <p:sp>
        <p:nvSpPr>
          <p:cNvPr id="13" name="TextBox 12">
            <a:extLst>
              <a:ext uri="{FF2B5EF4-FFF2-40B4-BE49-F238E27FC236}">
                <a16:creationId xmlns:a16="http://schemas.microsoft.com/office/drawing/2014/main" id="{53B37D1E-7214-F5B9-EDE4-F9905C5F5AA3}"/>
              </a:ext>
            </a:extLst>
          </p:cNvPr>
          <p:cNvSpPr txBox="1"/>
          <p:nvPr/>
        </p:nvSpPr>
        <p:spPr>
          <a:xfrm>
            <a:off x="4341161" y="3300913"/>
            <a:ext cx="868892" cy="369332"/>
          </a:xfrm>
          <a:prstGeom prst="rect">
            <a:avLst/>
          </a:prstGeom>
          <a:noFill/>
        </p:spPr>
        <p:txBody>
          <a:bodyPr wrap="none" rtlCol="0">
            <a:spAutoFit/>
          </a:bodyPr>
          <a:lstStyle/>
          <a:p>
            <a:r>
              <a:rPr lang="en-US" dirty="0"/>
              <a:t>Kolkata</a:t>
            </a:r>
          </a:p>
        </p:txBody>
      </p:sp>
      <p:pic>
        <p:nvPicPr>
          <p:cNvPr id="15" name="Picture 14" descr="A graph of numbers and text&#10;&#10;Description automatically generated with medium confidence">
            <a:extLst>
              <a:ext uri="{FF2B5EF4-FFF2-40B4-BE49-F238E27FC236}">
                <a16:creationId xmlns:a16="http://schemas.microsoft.com/office/drawing/2014/main" id="{FA966BF4-5D28-3BDB-34BA-26B183EC42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4155" y="3637443"/>
            <a:ext cx="4236089" cy="3161365"/>
          </a:xfrm>
          <a:prstGeom prst="rect">
            <a:avLst/>
          </a:prstGeom>
        </p:spPr>
      </p:pic>
      <p:sp>
        <p:nvSpPr>
          <p:cNvPr id="16" name="TextBox 15">
            <a:extLst>
              <a:ext uri="{FF2B5EF4-FFF2-40B4-BE49-F238E27FC236}">
                <a16:creationId xmlns:a16="http://schemas.microsoft.com/office/drawing/2014/main" id="{7771DD85-4928-7A3B-148A-57F2103CDD73}"/>
              </a:ext>
            </a:extLst>
          </p:cNvPr>
          <p:cNvSpPr txBox="1"/>
          <p:nvPr/>
        </p:nvSpPr>
        <p:spPr>
          <a:xfrm>
            <a:off x="9455452" y="3268111"/>
            <a:ext cx="952505" cy="369332"/>
          </a:xfrm>
          <a:prstGeom prst="rect">
            <a:avLst/>
          </a:prstGeom>
          <a:noFill/>
        </p:spPr>
        <p:txBody>
          <a:bodyPr wrap="none" rtlCol="0">
            <a:spAutoFit/>
          </a:bodyPr>
          <a:lstStyle/>
          <a:p>
            <a:r>
              <a:rPr lang="en-US" dirty="0"/>
              <a:t>Chennai</a:t>
            </a:r>
          </a:p>
        </p:txBody>
      </p:sp>
    </p:spTree>
    <p:extLst>
      <p:ext uri="{BB962C8B-B14F-4D97-AF65-F5344CB8AC3E}">
        <p14:creationId xmlns:p14="http://schemas.microsoft.com/office/powerpoint/2010/main" val="1435870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162537"/>
            <a:ext cx="10515600" cy="5190370"/>
          </a:xfrm>
        </p:spPr>
        <p:txBody>
          <a:bodyPr>
            <a:normAutofit/>
          </a:bodyPr>
          <a:lstStyle/>
          <a:p>
            <a:r>
              <a:rPr lang="en-US" sz="2400" dirty="0"/>
              <a:t>Merge information from LASI core and community surveys </a:t>
            </a:r>
          </a:p>
          <a:p>
            <a:r>
              <a:rPr lang="en-US" sz="2400" dirty="0"/>
              <a:t>Validate data </a:t>
            </a:r>
          </a:p>
          <a:p>
            <a:pPr lvl="1"/>
            <a:r>
              <a:rPr lang="en-US" sz="2000" dirty="0"/>
              <a:t>Satellite-based greenspace vs GVI</a:t>
            </a:r>
          </a:p>
          <a:p>
            <a:pPr lvl="1"/>
            <a:r>
              <a:rPr lang="en-US" sz="2000" dirty="0"/>
              <a:t>Number of vehicles vs NO2 quartile</a:t>
            </a:r>
          </a:p>
          <a:p>
            <a:pPr lvl="1"/>
            <a:r>
              <a:rPr lang="en-US" sz="2000" dirty="0"/>
              <a:t>Number of vehicles vs Volume of traffic</a:t>
            </a:r>
          </a:p>
          <a:p>
            <a:pPr lvl="1"/>
            <a:r>
              <a:rPr lang="en-US" sz="2000" dirty="0"/>
              <a:t>Number of riders and pedestrians vs Quality of sidewalks and Volume of foot traffic	</a:t>
            </a:r>
            <a:endParaRPr lang="en-US" sz="1800" dirty="0"/>
          </a:p>
          <a:p>
            <a:r>
              <a:rPr lang="en-US" sz="2400" dirty="0"/>
              <a:t>Associations with SES </a:t>
            </a:r>
          </a:p>
          <a:p>
            <a:pPr lvl="1"/>
            <a:r>
              <a:rPr lang="en-US" sz="2000" dirty="0"/>
              <a:t>Examine patterns across caste, education, parental education, literacy, consumption quintile</a:t>
            </a:r>
          </a:p>
          <a:p>
            <a:pPr lvl="1"/>
            <a:r>
              <a:rPr lang="en-US" sz="2000" dirty="0"/>
              <a:t>Look at association between % NA and SES (t-tests, chi-squared) 														</a:t>
            </a:r>
            <a:endParaRPr lang="en-US" sz="1800" dirty="0"/>
          </a:p>
          <a:p>
            <a:pPr marL="0" indent="0">
              <a:buNone/>
            </a:pPr>
            <a:endParaRPr lang="en-US" sz="1800" dirty="0"/>
          </a:p>
          <a:p>
            <a:pPr lvl="1"/>
            <a:endParaRPr lang="en-US" sz="2000" dirty="0"/>
          </a:p>
        </p:txBody>
      </p:sp>
      <p:sp>
        <p:nvSpPr>
          <p:cNvPr id="4" name="Slide Number Placeholder 3"/>
          <p:cNvSpPr>
            <a:spLocks noGrp="1"/>
          </p:cNvSpPr>
          <p:nvPr>
            <p:ph type="sldNum" sz="quarter" idx="12"/>
          </p:nvPr>
        </p:nvSpPr>
        <p:spPr/>
        <p:txBody>
          <a:bodyPr/>
          <a:lstStyle/>
          <a:p>
            <a:fld id="{EFDA39FC-62C9-467B-9944-25B5BF1E4480}" type="slidenum">
              <a:rPr lang="en-US" smtClean="0"/>
              <a:t>17</a:t>
            </a:fld>
            <a:endParaRPr lang="en-US" dirty="0"/>
          </a:p>
        </p:txBody>
      </p:sp>
      <p:pic>
        <p:nvPicPr>
          <p:cNvPr id="7" name="Picture 6">
            <a:extLst>
              <a:ext uri="{FF2B5EF4-FFF2-40B4-BE49-F238E27FC236}">
                <a16:creationId xmlns:a16="http://schemas.microsoft.com/office/drawing/2014/main" id="{D8F9E138-E757-6976-2244-111D542829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2908" y="5222"/>
            <a:ext cx="1039091" cy="1039091"/>
          </a:xfrm>
          <a:prstGeom prst="rect">
            <a:avLst/>
          </a:prstGeom>
        </p:spPr>
      </p:pic>
      <p:sp>
        <p:nvSpPr>
          <p:cNvPr id="10" name="Title 1">
            <a:extLst>
              <a:ext uri="{FF2B5EF4-FFF2-40B4-BE49-F238E27FC236}">
                <a16:creationId xmlns:a16="http://schemas.microsoft.com/office/drawing/2014/main" id="{5B01971F-65D6-6AA1-EEEE-62D748F380FA}"/>
              </a:ext>
            </a:extLst>
          </p:cNvPr>
          <p:cNvSpPr>
            <a:spLocks noGrp="1"/>
          </p:cNvSpPr>
          <p:nvPr>
            <p:ph type="title"/>
          </p:nvPr>
        </p:nvSpPr>
        <p:spPr>
          <a:xfrm>
            <a:off x="838200" y="381531"/>
            <a:ext cx="9816548" cy="1325563"/>
          </a:xfrm>
        </p:spPr>
        <p:txBody>
          <a:bodyPr/>
          <a:lstStyle/>
          <a:p>
            <a:pPr algn="ctr"/>
            <a:r>
              <a:rPr lang="en-US" b="1" dirty="0">
                <a:solidFill>
                  <a:schemeClr val="accent1">
                    <a:lumMod val="50000"/>
                  </a:schemeClr>
                </a:solidFill>
              </a:rPr>
              <a:t>Continuing Work</a:t>
            </a:r>
          </a:p>
        </p:txBody>
      </p:sp>
    </p:spTree>
    <p:extLst>
      <p:ext uri="{BB962C8B-B14F-4D97-AF65-F5344CB8AC3E}">
        <p14:creationId xmlns:p14="http://schemas.microsoft.com/office/powerpoint/2010/main" val="2642004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chemeClr val="accent1">
                    <a:lumMod val="50000"/>
                  </a:schemeClr>
                </a:solidFill>
              </a:rPr>
              <a:t>Thank You</a:t>
            </a:r>
          </a:p>
        </p:txBody>
      </p:sp>
      <p:sp>
        <p:nvSpPr>
          <p:cNvPr id="4" name="Slide Number Placeholder 3"/>
          <p:cNvSpPr>
            <a:spLocks noGrp="1"/>
          </p:cNvSpPr>
          <p:nvPr>
            <p:ph type="sldNum" sz="quarter" idx="12"/>
          </p:nvPr>
        </p:nvSpPr>
        <p:spPr/>
        <p:txBody>
          <a:bodyPr/>
          <a:lstStyle/>
          <a:p>
            <a:fld id="{EFDA39FC-62C9-467B-9944-25B5BF1E4480}" type="slidenum">
              <a:rPr lang="en-US" smtClean="0"/>
              <a:t>18</a:t>
            </a:fld>
            <a:endParaRPr lang="en-US"/>
          </a:p>
        </p:txBody>
      </p:sp>
      <p:pic>
        <p:nvPicPr>
          <p:cNvPr id="2" name="Picture 1">
            <a:extLst>
              <a:ext uri="{FF2B5EF4-FFF2-40B4-BE49-F238E27FC236}">
                <a16:creationId xmlns:a16="http://schemas.microsoft.com/office/drawing/2014/main" id="{E302459A-B1E9-728C-7FE3-F42C32145E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2908" y="5222"/>
            <a:ext cx="1039091" cy="1039091"/>
          </a:xfrm>
          <a:prstGeom prst="rect">
            <a:avLst/>
          </a:prstGeom>
        </p:spPr>
      </p:pic>
    </p:spTree>
    <p:extLst>
      <p:ext uri="{BB962C8B-B14F-4D97-AF65-F5344CB8AC3E}">
        <p14:creationId xmlns:p14="http://schemas.microsoft.com/office/powerpoint/2010/main" val="4161032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77558"/>
            <a:ext cx="10764601" cy="1216855"/>
          </a:xfrm>
        </p:spPr>
        <p:txBody>
          <a:bodyPr>
            <a:normAutofit/>
          </a:bodyPr>
          <a:lstStyle/>
          <a:p>
            <a:pPr marL="0" indent="0" algn="ctr">
              <a:buNone/>
            </a:pPr>
            <a:r>
              <a:rPr lang="en-US" sz="1600" dirty="0"/>
              <a:t>The physical environment data that we are using was provided to us from the University of Minnesota team. This data was derived from Google OSM intersection images and includes object instance (number of people, cars, trucks, bicycles, etc. within intersection) and image segmentation (percent of intersection image that is greenspace, road, sidewalk, sky, etc.) data. </a:t>
            </a:r>
          </a:p>
          <a:p>
            <a:pPr marL="0" indent="0" algn="ctr">
              <a:buNone/>
            </a:pPr>
            <a:endParaRPr lang="en-US" sz="2200" dirty="0"/>
          </a:p>
          <a:p>
            <a:pPr marL="0" indent="0" algn="ctr">
              <a:buNone/>
            </a:pPr>
            <a:endParaRPr lang="en-US" sz="2200" dirty="0"/>
          </a:p>
          <a:p>
            <a:pPr marL="0" indent="0" algn="ctr">
              <a:buNone/>
            </a:pPr>
            <a:endParaRPr lang="en-US" sz="2200" dirty="0"/>
          </a:p>
          <a:p>
            <a:pPr marL="0" indent="0" algn="ctr">
              <a:buNone/>
            </a:pPr>
            <a:endParaRPr lang="en-US" sz="2200" dirty="0"/>
          </a:p>
        </p:txBody>
      </p:sp>
      <p:sp>
        <p:nvSpPr>
          <p:cNvPr id="4" name="Slide Number Placeholder 3"/>
          <p:cNvSpPr>
            <a:spLocks noGrp="1"/>
          </p:cNvSpPr>
          <p:nvPr>
            <p:ph type="sldNum" sz="quarter" idx="12"/>
          </p:nvPr>
        </p:nvSpPr>
        <p:spPr/>
        <p:txBody>
          <a:bodyPr/>
          <a:lstStyle/>
          <a:p>
            <a:fld id="{EFDA39FC-62C9-467B-9944-25B5BF1E4480}" type="slidenum">
              <a:rPr lang="en-US" smtClean="0"/>
              <a:t>2</a:t>
            </a:fld>
            <a:endParaRPr lang="en-US" dirty="0"/>
          </a:p>
        </p:txBody>
      </p:sp>
      <p:pic>
        <p:nvPicPr>
          <p:cNvPr id="7" name="Picture 6">
            <a:extLst>
              <a:ext uri="{FF2B5EF4-FFF2-40B4-BE49-F238E27FC236}">
                <a16:creationId xmlns:a16="http://schemas.microsoft.com/office/drawing/2014/main" id="{D8F9E138-E757-6976-2244-111D542829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2908" y="5222"/>
            <a:ext cx="1039091" cy="1039091"/>
          </a:xfrm>
          <a:prstGeom prst="rect">
            <a:avLst/>
          </a:prstGeom>
        </p:spPr>
      </p:pic>
      <p:sp>
        <p:nvSpPr>
          <p:cNvPr id="10" name="Title 1">
            <a:extLst>
              <a:ext uri="{FF2B5EF4-FFF2-40B4-BE49-F238E27FC236}">
                <a16:creationId xmlns:a16="http://schemas.microsoft.com/office/drawing/2014/main" id="{5B01971F-65D6-6AA1-EEEE-62D748F380FA}"/>
              </a:ext>
            </a:extLst>
          </p:cNvPr>
          <p:cNvSpPr>
            <a:spLocks noGrp="1"/>
          </p:cNvSpPr>
          <p:nvPr>
            <p:ph type="title"/>
          </p:nvPr>
        </p:nvSpPr>
        <p:spPr>
          <a:xfrm>
            <a:off x="589199" y="153802"/>
            <a:ext cx="10465904" cy="1036108"/>
          </a:xfrm>
        </p:spPr>
        <p:txBody>
          <a:bodyPr>
            <a:normAutofit/>
          </a:bodyPr>
          <a:lstStyle/>
          <a:p>
            <a:pPr algn="ctr"/>
            <a:r>
              <a:rPr lang="en-US" b="1" dirty="0">
                <a:solidFill>
                  <a:schemeClr val="accent1">
                    <a:lumMod val="50000"/>
                  </a:schemeClr>
                </a:solidFill>
              </a:rPr>
              <a:t>Data Description</a:t>
            </a:r>
          </a:p>
        </p:txBody>
      </p:sp>
      <p:pic>
        <p:nvPicPr>
          <p:cNvPr id="6" name="Picture 5" descr="A map of a city&#10;&#10;Description automatically generated">
            <a:extLst>
              <a:ext uri="{FF2B5EF4-FFF2-40B4-BE49-F238E27FC236}">
                <a16:creationId xmlns:a16="http://schemas.microsoft.com/office/drawing/2014/main" id="{57E91098-35E5-E317-A746-68D3605272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200" y="1923068"/>
            <a:ext cx="5000384" cy="4433282"/>
          </a:xfrm>
          <a:prstGeom prst="rect">
            <a:avLst/>
          </a:prstGeom>
        </p:spPr>
      </p:pic>
      <p:sp>
        <p:nvSpPr>
          <p:cNvPr id="8" name="TextBox 7">
            <a:extLst>
              <a:ext uri="{FF2B5EF4-FFF2-40B4-BE49-F238E27FC236}">
                <a16:creationId xmlns:a16="http://schemas.microsoft.com/office/drawing/2014/main" id="{34996950-8EFE-A261-3F21-042309F652F5}"/>
              </a:ext>
            </a:extLst>
          </p:cNvPr>
          <p:cNvSpPr txBox="1"/>
          <p:nvPr/>
        </p:nvSpPr>
        <p:spPr>
          <a:xfrm>
            <a:off x="2309567" y="6459865"/>
            <a:ext cx="1378904" cy="261610"/>
          </a:xfrm>
          <a:prstGeom prst="rect">
            <a:avLst/>
          </a:prstGeom>
          <a:noFill/>
        </p:spPr>
        <p:txBody>
          <a:bodyPr wrap="none" rtlCol="0">
            <a:spAutoFit/>
          </a:bodyPr>
          <a:lstStyle/>
          <a:p>
            <a:r>
              <a:rPr lang="en-US" sz="1100" dirty="0"/>
              <a:t>Kolkata intersections</a:t>
            </a:r>
          </a:p>
        </p:txBody>
      </p:sp>
      <p:pic>
        <p:nvPicPr>
          <p:cNvPr id="12" name="Picture 11" descr="A map of a city&#10;&#10;Description automatically generated">
            <a:extLst>
              <a:ext uri="{FF2B5EF4-FFF2-40B4-BE49-F238E27FC236}">
                <a16:creationId xmlns:a16="http://schemas.microsoft.com/office/drawing/2014/main" id="{F5E11002-EAF6-D10C-343F-C2F817C184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9937" y="1923068"/>
            <a:ext cx="5000384" cy="4433282"/>
          </a:xfrm>
          <a:prstGeom prst="rect">
            <a:avLst/>
          </a:prstGeom>
        </p:spPr>
      </p:pic>
      <p:sp>
        <p:nvSpPr>
          <p:cNvPr id="13" name="TextBox 12">
            <a:extLst>
              <a:ext uri="{FF2B5EF4-FFF2-40B4-BE49-F238E27FC236}">
                <a16:creationId xmlns:a16="http://schemas.microsoft.com/office/drawing/2014/main" id="{04075582-F4B4-CC33-0064-D2706749E594}"/>
              </a:ext>
            </a:extLst>
          </p:cNvPr>
          <p:cNvSpPr txBox="1"/>
          <p:nvPr/>
        </p:nvSpPr>
        <p:spPr>
          <a:xfrm>
            <a:off x="7729273" y="6442588"/>
            <a:ext cx="2246128" cy="261610"/>
          </a:xfrm>
          <a:prstGeom prst="rect">
            <a:avLst/>
          </a:prstGeom>
          <a:noFill/>
        </p:spPr>
        <p:txBody>
          <a:bodyPr wrap="none" rtlCol="0">
            <a:spAutoFit/>
          </a:bodyPr>
          <a:lstStyle/>
          <a:p>
            <a:r>
              <a:rPr lang="en-US" sz="1100" dirty="0"/>
              <a:t>LASI households in and near Kolkata</a:t>
            </a:r>
          </a:p>
        </p:txBody>
      </p:sp>
    </p:spTree>
    <p:extLst>
      <p:ext uri="{BB962C8B-B14F-4D97-AF65-F5344CB8AC3E}">
        <p14:creationId xmlns:p14="http://schemas.microsoft.com/office/powerpoint/2010/main" val="1116926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DA39FC-62C9-467B-9944-25B5BF1E4480}" type="slidenum">
              <a:rPr lang="en-US" smtClean="0"/>
              <a:t>3</a:t>
            </a:fld>
            <a:endParaRPr lang="en-US" dirty="0"/>
          </a:p>
        </p:txBody>
      </p:sp>
      <p:pic>
        <p:nvPicPr>
          <p:cNvPr id="7" name="Picture 6">
            <a:extLst>
              <a:ext uri="{FF2B5EF4-FFF2-40B4-BE49-F238E27FC236}">
                <a16:creationId xmlns:a16="http://schemas.microsoft.com/office/drawing/2014/main" id="{D8F9E138-E757-6976-2244-111D542829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2908" y="5222"/>
            <a:ext cx="1039091" cy="1039091"/>
          </a:xfrm>
          <a:prstGeom prst="rect">
            <a:avLst/>
          </a:prstGeom>
        </p:spPr>
      </p:pic>
      <p:sp>
        <p:nvSpPr>
          <p:cNvPr id="10" name="Title 1">
            <a:extLst>
              <a:ext uri="{FF2B5EF4-FFF2-40B4-BE49-F238E27FC236}">
                <a16:creationId xmlns:a16="http://schemas.microsoft.com/office/drawing/2014/main" id="{5B01971F-65D6-6AA1-EEEE-62D748F380FA}"/>
              </a:ext>
            </a:extLst>
          </p:cNvPr>
          <p:cNvSpPr>
            <a:spLocks noGrp="1"/>
          </p:cNvSpPr>
          <p:nvPr>
            <p:ph type="title"/>
          </p:nvPr>
        </p:nvSpPr>
        <p:spPr>
          <a:xfrm>
            <a:off x="526774" y="20510"/>
            <a:ext cx="10465904" cy="1036108"/>
          </a:xfrm>
        </p:spPr>
        <p:txBody>
          <a:bodyPr>
            <a:normAutofit/>
          </a:bodyPr>
          <a:lstStyle/>
          <a:p>
            <a:pPr algn="ctr"/>
            <a:r>
              <a:rPr lang="en-US" b="1" dirty="0">
                <a:solidFill>
                  <a:schemeClr val="accent1">
                    <a:lumMod val="50000"/>
                  </a:schemeClr>
                </a:solidFill>
              </a:rPr>
              <a:t>Buffer Methodology</a:t>
            </a:r>
          </a:p>
        </p:txBody>
      </p:sp>
      <p:sp>
        <p:nvSpPr>
          <p:cNvPr id="2" name="Content Placeholder 2">
            <a:extLst>
              <a:ext uri="{FF2B5EF4-FFF2-40B4-BE49-F238E27FC236}">
                <a16:creationId xmlns:a16="http://schemas.microsoft.com/office/drawing/2014/main" id="{2F75216D-BE00-C4A7-303B-1667CF2B9A88}"/>
              </a:ext>
            </a:extLst>
          </p:cNvPr>
          <p:cNvSpPr txBox="1">
            <a:spLocks/>
          </p:cNvSpPr>
          <p:nvPr/>
        </p:nvSpPr>
        <p:spPr>
          <a:xfrm>
            <a:off x="838200" y="6216382"/>
            <a:ext cx="10179273" cy="64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300" dirty="0"/>
              <a:t>We decided to use the 500m (~1/3 mile) buffer because this distance provides a general idea of what the household’s neighborhood is like and because we want to make sure that households from outside of the OSM data’s extent are not included within analysis</a:t>
            </a:r>
          </a:p>
          <a:p>
            <a:pPr marL="0" indent="0" algn="ctr">
              <a:buFont typeface="Arial" panose="020B0604020202020204" pitchFamily="34" charset="0"/>
              <a:buNone/>
            </a:pPr>
            <a:endParaRPr lang="en-US" sz="2200" dirty="0"/>
          </a:p>
        </p:txBody>
      </p:sp>
      <p:sp>
        <p:nvSpPr>
          <p:cNvPr id="8" name="TextBox 7">
            <a:extLst>
              <a:ext uri="{FF2B5EF4-FFF2-40B4-BE49-F238E27FC236}">
                <a16:creationId xmlns:a16="http://schemas.microsoft.com/office/drawing/2014/main" id="{3FDB5322-7550-9162-4370-EB8FC0016FFC}"/>
              </a:ext>
            </a:extLst>
          </p:cNvPr>
          <p:cNvSpPr txBox="1"/>
          <p:nvPr/>
        </p:nvSpPr>
        <p:spPr>
          <a:xfrm>
            <a:off x="1590343" y="939992"/>
            <a:ext cx="8631315" cy="646331"/>
          </a:xfrm>
          <a:prstGeom prst="rect">
            <a:avLst/>
          </a:prstGeom>
          <a:noFill/>
        </p:spPr>
        <p:txBody>
          <a:bodyPr wrap="square" rtlCol="0">
            <a:spAutoFit/>
          </a:bodyPr>
          <a:lstStyle/>
          <a:p>
            <a:pPr algn="ctr"/>
            <a:r>
              <a:rPr lang="en-US" dirty="0"/>
              <a:t>To link OSM intersection data with LASI, we create buffers around each LASI household and summarize the information of all intersections within said buffers</a:t>
            </a:r>
          </a:p>
        </p:txBody>
      </p:sp>
      <p:sp>
        <p:nvSpPr>
          <p:cNvPr id="9" name="TextBox 8">
            <a:extLst>
              <a:ext uri="{FF2B5EF4-FFF2-40B4-BE49-F238E27FC236}">
                <a16:creationId xmlns:a16="http://schemas.microsoft.com/office/drawing/2014/main" id="{F1DA6F80-08D2-7C1F-A63F-58118152B5FE}"/>
              </a:ext>
            </a:extLst>
          </p:cNvPr>
          <p:cNvSpPr txBox="1"/>
          <p:nvPr/>
        </p:nvSpPr>
        <p:spPr>
          <a:xfrm>
            <a:off x="1695698" y="1719316"/>
            <a:ext cx="545342" cy="261610"/>
          </a:xfrm>
          <a:prstGeom prst="rect">
            <a:avLst/>
          </a:prstGeom>
          <a:noFill/>
        </p:spPr>
        <p:txBody>
          <a:bodyPr wrap="none" rtlCol="0">
            <a:spAutoFit/>
          </a:bodyPr>
          <a:lstStyle/>
          <a:p>
            <a:r>
              <a:rPr lang="en-US" sz="1100" dirty="0"/>
              <a:t>500 m</a:t>
            </a:r>
          </a:p>
        </p:txBody>
      </p:sp>
      <p:pic>
        <p:nvPicPr>
          <p:cNvPr id="12" name="Picture 11" descr="A map of a star&#10;&#10;Description automatically generated with medium confidence">
            <a:extLst>
              <a:ext uri="{FF2B5EF4-FFF2-40B4-BE49-F238E27FC236}">
                <a16:creationId xmlns:a16="http://schemas.microsoft.com/office/drawing/2014/main" id="{C0F8CE85-F2AF-E7C0-63C3-D9206756CA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89" y="1980926"/>
            <a:ext cx="3571450" cy="4143553"/>
          </a:xfrm>
          <a:prstGeom prst="rect">
            <a:avLst/>
          </a:prstGeom>
        </p:spPr>
      </p:pic>
      <p:pic>
        <p:nvPicPr>
          <p:cNvPr id="14" name="Picture 13" descr="A group of blue circles on a green background&#10;&#10;Description automatically generated">
            <a:extLst>
              <a:ext uri="{FF2B5EF4-FFF2-40B4-BE49-F238E27FC236}">
                <a16:creationId xmlns:a16="http://schemas.microsoft.com/office/drawing/2014/main" id="{360BF920-7CCC-BF92-9236-7B8196F12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0276" y="1980926"/>
            <a:ext cx="3571450" cy="4143553"/>
          </a:xfrm>
          <a:prstGeom prst="rect">
            <a:avLst/>
          </a:prstGeom>
        </p:spPr>
      </p:pic>
      <p:pic>
        <p:nvPicPr>
          <p:cNvPr id="16" name="Picture 15" descr="A group of blue circles&#10;&#10;Description automatically generated">
            <a:extLst>
              <a:ext uri="{FF2B5EF4-FFF2-40B4-BE49-F238E27FC236}">
                <a16:creationId xmlns:a16="http://schemas.microsoft.com/office/drawing/2014/main" id="{FB826B06-8AC9-156E-44BC-A75AF5CF7A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2263" y="1978738"/>
            <a:ext cx="3571451" cy="4145741"/>
          </a:xfrm>
          <a:prstGeom prst="rect">
            <a:avLst/>
          </a:prstGeom>
        </p:spPr>
      </p:pic>
      <p:sp>
        <p:nvSpPr>
          <p:cNvPr id="17" name="TextBox 16">
            <a:extLst>
              <a:ext uri="{FF2B5EF4-FFF2-40B4-BE49-F238E27FC236}">
                <a16:creationId xmlns:a16="http://schemas.microsoft.com/office/drawing/2014/main" id="{0DFEB658-176D-2615-EE1E-E4A832C11F65}"/>
              </a:ext>
            </a:extLst>
          </p:cNvPr>
          <p:cNvSpPr txBox="1"/>
          <p:nvPr/>
        </p:nvSpPr>
        <p:spPr>
          <a:xfrm>
            <a:off x="5633330" y="1717128"/>
            <a:ext cx="545342" cy="261610"/>
          </a:xfrm>
          <a:prstGeom prst="rect">
            <a:avLst/>
          </a:prstGeom>
          <a:noFill/>
        </p:spPr>
        <p:txBody>
          <a:bodyPr wrap="none" rtlCol="0">
            <a:spAutoFit/>
          </a:bodyPr>
          <a:lstStyle/>
          <a:p>
            <a:r>
              <a:rPr lang="en-US" sz="1100" dirty="0"/>
              <a:t>750 m</a:t>
            </a:r>
          </a:p>
        </p:txBody>
      </p:sp>
      <p:sp>
        <p:nvSpPr>
          <p:cNvPr id="18" name="TextBox 17">
            <a:extLst>
              <a:ext uri="{FF2B5EF4-FFF2-40B4-BE49-F238E27FC236}">
                <a16:creationId xmlns:a16="http://schemas.microsoft.com/office/drawing/2014/main" id="{20303B26-A3F0-E712-A904-4DD780C76478}"/>
              </a:ext>
            </a:extLst>
          </p:cNvPr>
          <p:cNvSpPr txBox="1"/>
          <p:nvPr/>
        </p:nvSpPr>
        <p:spPr>
          <a:xfrm>
            <a:off x="9570962" y="1704980"/>
            <a:ext cx="617477" cy="261610"/>
          </a:xfrm>
          <a:prstGeom prst="rect">
            <a:avLst/>
          </a:prstGeom>
          <a:noFill/>
        </p:spPr>
        <p:txBody>
          <a:bodyPr wrap="none" rtlCol="0">
            <a:spAutoFit/>
          </a:bodyPr>
          <a:lstStyle/>
          <a:p>
            <a:r>
              <a:rPr lang="en-US" sz="1100" dirty="0"/>
              <a:t>1000 m</a:t>
            </a:r>
          </a:p>
        </p:txBody>
      </p:sp>
      <p:cxnSp>
        <p:nvCxnSpPr>
          <p:cNvPr id="20" name="Straight Arrow Connector 19">
            <a:extLst>
              <a:ext uri="{FF2B5EF4-FFF2-40B4-BE49-F238E27FC236}">
                <a16:creationId xmlns:a16="http://schemas.microsoft.com/office/drawing/2014/main" id="{DE44CDA5-625A-59F3-F6E7-909CD820BE57}"/>
              </a:ext>
            </a:extLst>
          </p:cNvPr>
          <p:cNvCxnSpPr/>
          <p:nvPr/>
        </p:nvCxnSpPr>
        <p:spPr>
          <a:xfrm flipH="1">
            <a:off x="10510887" y="1602557"/>
            <a:ext cx="395925" cy="47134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86EECA8-8036-9B3B-EA7D-D92341D00703}"/>
              </a:ext>
            </a:extLst>
          </p:cNvPr>
          <p:cNvCxnSpPr/>
          <p:nvPr/>
        </p:nvCxnSpPr>
        <p:spPr>
          <a:xfrm flipH="1">
            <a:off x="6579989" y="1667996"/>
            <a:ext cx="395925" cy="47134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21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DA39FC-62C9-467B-9944-25B5BF1E4480}" type="slidenum">
              <a:rPr lang="en-US" smtClean="0"/>
              <a:t>4</a:t>
            </a:fld>
            <a:endParaRPr lang="en-US" dirty="0"/>
          </a:p>
        </p:txBody>
      </p:sp>
      <p:pic>
        <p:nvPicPr>
          <p:cNvPr id="7" name="Picture 6">
            <a:extLst>
              <a:ext uri="{FF2B5EF4-FFF2-40B4-BE49-F238E27FC236}">
                <a16:creationId xmlns:a16="http://schemas.microsoft.com/office/drawing/2014/main" id="{D8F9E138-E757-6976-2244-111D542829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2908" y="5222"/>
            <a:ext cx="1039091" cy="1039091"/>
          </a:xfrm>
          <a:prstGeom prst="rect">
            <a:avLst/>
          </a:prstGeom>
        </p:spPr>
      </p:pic>
      <p:sp>
        <p:nvSpPr>
          <p:cNvPr id="10" name="Title 1">
            <a:extLst>
              <a:ext uri="{FF2B5EF4-FFF2-40B4-BE49-F238E27FC236}">
                <a16:creationId xmlns:a16="http://schemas.microsoft.com/office/drawing/2014/main" id="{5B01971F-65D6-6AA1-EEEE-62D748F380FA}"/>
              </a:ext>
            </a:extLst>
          </p:cNvPr>
          <p:cNvSpPr>
            <a:spLocks noGrp="1"/>
          </p:cNvSpPr>
          <p:nvPr>
            <p:ph type="title"/>
          </p:nvPr>
        </p:nvSpPr>
        <p:spPr>
          <a:xfrm>
            <a:off x="526774" y="20510"/>
            <a:ext cx="10465904" cy="1036108"/>
          </a:xfrm>
        </p:spPr>
        <p:txBody>
          <a:bodyPr>
            <a:normAutofit fontScale="90000"/>
          </a:bodyPr>
          <a:lstStyle/>
          <a:p>
            <a:pPr algn="ctr"/>
            <a:r>
              <a:rPr lang="en-US" b="1" dirty="0">
                <a:solidFill>
                  <a:schemeClr val="accent1">
                    <a:lumMod val="50000"/>
                  </a:schemeClr>
                </a:solidFill>
              </a:rPr>
              <a:t>Spatial Orientation and Missing Data: Mumbai</a:t>
            </a:r>
          </a:p>
        </p:txBody>
      </p:sp>
      <p:pic>
        <p:nvPicPr>
          <p:cNvPr id="9" name="Picture 8" descr="A map of a city&#10;&#10;Description automatically generated">
            <a:extLst>
              <a:ext uri="{FF2B5EF4-FFF2-40B4-BE49-F238E27FC236}">
                <a16:creationId xmlns:a16="http://schemas.microsoft.com/office/drawing/2014/main" id="{2DDAA46F-5E8D-D7DA-3D22-33FFC98364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668" y="844441"/>
            <a:ext cx="3526410" cy="5694471"/>
          </a:xfrm>
          <a:prstGeom prst="rect">
            <a:avLst/>
          </a:prstGeom>
        </p:spPr>
      </p:pic>
      <p:sp>
        <p:nvSpPr>
          <p:cNvPr id="13" name="TextBox 12">
            <a:extLst>
              <a:ext uri="{FF2B5EF4-FFF2-40B4-BE49-F238E27FC236}">
                <a16:creationId xmlns:a16="http://schemas.microsoft.com/office/drawing/2014/main" id="{DE272357-4E7B-081E-C117-34AE64C6E46E}"/>
              </a:ext>
            </a:extLst>
          </p:cNvPr>
          <p:cNvSpPr txBox="1"/>
          <p:nvPr/>
        </p:nvSpPr>
        <p:spPr>
          <a:xfrm>
            <a:off x="0" y="6538912"/>
            <a:ext cx="6439634" cy="261610"/>
          </a:xfrm>
          <a:prstGeom prst="rect">
            <a:avLst/>
          </a:prstGeom>
          <a:noFill/>
        </p:spPr>
        <p:txBody>
          <a:bodyPr wrap="square" rtlCol="0">
            <a:spAutoFit/>
          </a:bodyPr>
          <a:lstStyle/>
          <a:p>
            <a:r>
              <a:rPr lang="en-US" sz="1100" dirty="0"/>
              <a:t>Highlighted blue intersections have no object or segmentation data</a:t>
            </a:r>
          </a:p>
        </p:txBody>
      </p:sp>
      <p:pic>
        <p:nvPicPr>
          <p:cNvPr id="20" name="Picture 19" descr="A screenshot of a computer&#10;&#10;Description automatically generated">
            <a:extLst>
              <a:ext uri="{FF2B5EF4-FFF2-40B4-BE49-F238E27FC236}">
                <a16:creationId xmlns:a16="http://schemas.microsoft.com/office/drawing/2014/main" id="{6886137F-6543-928F-6294-0B312E40F9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9454" y="1861603"/>
            <a:ext cx="2245491" cy="3721100"/>
          </a:xfrm>
          <a:prstGeom prst="rect">
            <a:avLst/>
          </a:prstGeom>
        </p:spPr>
      </p:pic>
      <p:pic>
        <p:nvPicPr>
          <p:cNvPr id="22" name="Picture 21" descr="A map of a city&#10;&#10;Description automatically generated">
            <a:extLst>
              <a:ext uri="{FF2B5EF4-FFF2-40B4-BE49-F238E27FC236}">
                <a16:creationId xmlns:a16="http://schemas.microsoft.com/office/drawing/2014/main" id="{A9279959-2C7B-F6BC-8092-BD1D681062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8159" y="844441"/>
            <a:ext cx="3526410" cy="5694471"/>
          </a:xfrm>
          <a:prstGeom prst="rect">
            <a:avLst/>
          </a:prstGeom>
        </p:spPr>
      </p:pic>
    </p:spTree>
    <p:extLst>
      <p:ext uri="{BB962C8B-B14F-4D97-AF65-F5344CB8AC3E}">
        <p14:creationId xmlns:p14="http://schemas.microsoft.com/office/powerpoint/2010/main" val="3815130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DA39FC-62C9-467B-9944-25B5BF1E4480}" type="slidenum">
              <a:rPr lang="en-US" smtClean="0"/>
              <a:t>5</a:t>
            </a:fld>
            <a:endParaRPr lang="en-US" dirty="0"/>
          </a:p>
        </p:txBody>
      </p:sp>
      <p:pic>
        <p:nvPicPr>
          <p:cNvPr id="7" name="Picture 6">
            <a:extLst>
              <a:ext uri="{FF2B5EF4-FFF2-40B4-BE49-F238E27FC236}">
                <a16:creationId xmlns:a16="http://schemas.microsoft.com/office/drawing/2014/main" id="{D8F9E138-E757-6976-2244-111D542829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2908" y="5222"/>
            <a:ext cx="1039091" cy="1039091"/>
          </a:xfrm>
          <a:prstGeom prst="rect">
            <a:avLst/>
          </a:prstGeom>
        </p:spPr>
      </p:pic>
      <p:sp>
        <p:nvSpPr>
          <p:cNvPr id="10" name="Title 1">
            <a:extLst>
              <a:ext uri="{FF2B5EF4-FFF2-40B4-BE49-F238E27FC236}">
                <a16:creationId xmlns:a16="http://schemas.microsoft.com/office/drawing/2014/main" id="{5B01971F-65D6-6AA1-EEEE-62D748F380FA}"/>
              </a:ext>
            </a:extLst>
          </p:cNvPr>
          <p:cNvSpPr>
            <a:spLocks noGrp="1"/>
          </p:cNvSpPr>
          <p:nvPr>
            <p:ph type="title"/>
          </p:nvPr>
        </p:nvSpPr>
        <p:spPr>
          <a:xfrm>
            <a:off x="526774" y="20510"/>
            <a:ext cx="10465904" cy="1036108"/>
          </a:xfrm>
        </p:spPr>
        <p:txBody>
          <a:bodyPr/>
          <a:lstStyle/>
          <a:p>
            <a:pPr algn="ctr"/>
            <a:r>
              <a:rPr lang="en-US" b="1" dirty="0">
                <a:solidFill>
                  <a:schemeClr val="accent1">
                    <a:lumMod val="50000"/>
                  </a:schemeClr>
                </a:solidFill>
              </a:rPr>
              <a:t>Spatial Orientation and Missing Data: Delhi</a:t>
            </a:r>
          </a:p>
        </p:txBody>
      </p:sp>
      <p:pic>
        <p:nvPicPr>
          <p:cNvPr id="14" name="Picture 13" descr="A map of a city&#10;&#10;Description automatically generated">
            <a:extLst>
              <a:ext uri="{FF2B5EF4-FFF2-40B4-BE49-F238E27FC236}">
                <a16:creationId xmlns:a16="http://schemas.microsoft.com/office/drawing/2014/main" id="{B796D552-844B-4D06-F606-A87A9ED559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677" y="1206631"/>
            <a:ext cx="4346884" cy="4996206"/>
          </a:xfrm>
          <a:prstGeom prst="rect">
            <a:avLst/>
          </a:prstGeom>
        </p:spPr>
      </p:pic>
      <p:pic>
        <p:nvPicPr>
          <p:cNvPr id="6" name="Picture 5" descr="A graph of a rectangular object&#10;&#10;Description automatically generated with medium confidence">
            <a:extLst>
              <a:ext uri="{FF2B5EF4-FFF2-40B4-BE49-F238E27FC236}">
                <a16:creationId xmlns:a16="http://schemas.microsoft.com/office/drawing/2014/main" id="{F0A72DAD-241F-4EA0-7019-F85AA05BF5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3636" y="1971166"/>
            <a:ext cx="1966687" cy="3467133"/>
          </a:xfrm>
          <a:prstGeom prst="rect">
            <a:avLst/>
          </a:prstGeom>
        </p:spPr>
      </p:pic>
      <p:pic>
        <p:nvPicPr>
          <p:cNvPr id="9" name="Picture 8" descr="A map of a city&#10;&#10;Description automatically generated">
            <a:extLst>
              <a:ext uri="{FF2B5EF4-FFF2-40B4-BE49-F238E27FC236}">
                <a16:creationId xmlns:a16="http://schemas.microsoft.com/office/drawing/2014/main" id="{C66542FD-01D0-9E3B-AF03-F27E87229D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1935" y="1206632"/>
            <a:ext cx="4768327" cy="4996205"/>
          </a:xfrm>
          <a:prstGeom prst="rect">
            <a:avLst/>
          </a:prstGeom>
        </p:spPr>
      </p:pic>
    </p:spTree>
    <p:extLst>
      <p:ext uri="{BB962C8B-B14F-4D97-AF65-F5344CB8AC3E}">
        <p14:creationId xmlns:p14="http://schemas.microsoft.com/office/powerpoint/2010/main" val="1088249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DA39FC-62C9-467B-9944-25B5BF1E4480}" type="slidenum">
              <a:rPr lang="en-US" smtClean="0"/>
              <a:t>6</a:t>
            </a:fld>
            <a:endParaRPr lang="en-US" dirty="0"/>
          </a:p>
        </p:txBody>
      </p:sp>
      <p:pic>
        <p:nvPicPr>
          <p:cNvPr id="7" name="Picture 6">
            <a:extLst>
              <a:ext uri="{FF2B5EF4-FFF2-40B4-BE49-F238E27FC236}">
                <a16:creationId xmlns:a16="http://schemas.microsoft.com/office/drawing/2014/main" id="{D8F9E138-E757-6976-2244-111D542829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2908" y="5222"/>
            <a:ext cx="1039091" cy="1039091"/>
          </a:xfrm>
          <a:prstGeom prst="rect">
            <a:avLst/>
          </a:prstGeom>
        </p:spPr>
      </p:pic>
      <p:sp>
        <p:nvSpPr>
          <p:cNvPr id="10" name="Title 1">
            <a:extLst>
              <a:ext uri="{FF2B5EF4-FFF2-40B4-BE49-F238E27FC236}">
                <a16:creationId xmlns:a16="http://schemas.microsoft.com/office/drawing/2014/main" id="{5B01971F-65D6-6AA1-EEEE-62D748F380FA}"/>
              </a:ext>
            </a:extLst>
          </p:cNvPr>
          <p:cNvSpPr>
            <a:spLocks noGrp="1"/>
          </p:cNvSpPr>
          <p:nvPr>
            <p:ph type="title"/>
          </p:nvPr>
        </p:nvSpPr>
        <p:spPr>
          <a:xfrm>
            <a:off x="526774" y="20510"/>
            <a:ext cx="10465904" cy="1036108"/>
          </a:xfrm>
        </p:spPr>
        <p:txBody>
          <a:bodyPr>
            <a:normAutofit fontScale="90000"/>
          </a:bodyPr>
          <a:lstStyle/>
          <a:p>
            <a:pPr algn="ctr"/>
            <a:r>
              <a:rPr lang="en-US" b="1" dirty="0">
                <a:solidFill>
                  <a:schemeClr val="accent1">
                    <a:lumMod val="50000"/>
                  </a:schemeClr>
                </a:solidFill>
              </a:rPr>
              <a:t>Spatial Orientation and Missing Data: Kolkata</a:t>
            </a:r>
          </a:p>
        </p:txBody>
      </p:sp>
      <p:pic>
        <p:nvPicPr>
          <p:cNvPr id="17" name="Picture 16" descr="A map of a city&#10;&#10;Description automatically generated">
            <a:extLst>
              <a:ext uri="{FF2B5EF4-FFF2-40B4-BE49-F238E27FC236}">
                <a16:creationId xmlns:a16="http://schemas.microsoft.com/office/drawing/2014/main" id="{A38AE39E-B551-BA47-D562-A2C84C138E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514" y="1206632"/>
            <a:ext cx="4514201" cy="4911364"/>
          </a:xfrm>
          <a:prstGeom prst="rect">
            <a:avLst/>
          </a:prstGeom>
        </p:spPr>
      </p:pic>
      <p:pic>
        <p:nvPicPr>
          <p:cNvPr id="6" name="Picture 5" descr="A graph of a graph&#10;&#10;Description automatically generated with medium confidence">
            <a:extLst>
              <a:ext uri="{FF2B5EF4-FFF2-40B4-BE49-F238E27FC236}">
                <a16:creationId xmlns:a16="http://schemas.microsoft.com/office/drawing/2014/main" id="{D5FDE1C0-6602-51DC-C317-AF9F2B1F5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8405" y="1885360"/>
            <a:ext cx="2008546" cy="3480912"/>
          </a:xfrm>
          <a:prstGeom prst="rect">
            <a:avLst/>
          </a:prstGeom>
        </p:spPr>
      </p:pic>
      <p:pic>
        <p:nvPicPr>
          <p:cNvPr id="9" name="Picture 8" descr="A map of a star&#10;&#10;Description automatically generated">
            <a:extLst>
              <a:ext uri="{FF2B5EF4-FFF2-40B4-BE49-F238E27FC236}">
                <a16:creationId xmlns:a16="http://schemas.microsoft.com/office/drawing/2014/main" id="{791FF01C-F3B8-749F-72DD-E9BF27E6E4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0938" y="1206632"/>
            <a:ext cx="4599244" cy="4911365"/>
          </a:xfrm>
          <a:prstGeom prst="rect">
            <a:avLst/>
          </a:prstGeom>
        </p:spPr>
      </p:pic>
    </p:spTree>
    <p:extLst>
      <p:ext uri="{BB962C8B-B14F-4D97-AF65-F5344CB8AC3E}">
        <p14:creationId xmlns:p14="http://schemas.microsoft.com/office/powerpoint/2010/main" val="455141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DA39FC-62C9-467B-9944-25B5BF1E4480}" type="slidenum">
              <a:rPr lang="en-US" smtClean="0"/>
              <a:t>7</a:t>
            </a:fld>
            <a:endParaRPr lang="en-US" dirty="0"/>
          </a:p>
        </p:txBody>
      </p:sp>
      <p:pic>
        <p:nvPicPr>
          <p:cNvPr id="7" name="Picture 6">
            <a:extLst>
              <a:ext uri="{FF2B5EF4-FFF2-40B4-BE49-F238E27FC236}">
                <a16:creationId xmlns:a16="http://schemas.microsoft.com/office/drawing/2014/main" id="{D8F9E138-E757-6976-2244-111D542829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2908" y="5222"/>
            <a:ext cx="1039091" cy="1039091"/>
          </a:xfrm>
          <a:prstGeom prst="rect">
            <a:avLst/>
          </a:prstGeom>
        </p:spPr>
      </p:pic>
      <p:sp>
        <p:nvSpPr>
          <p:cNvPr id="10" name="Title 1">
            <a:extLst>
              <a:ext uri="{FF2B5EF4-FFF2-40B4-BE49-F238E27FC236}">
                <a16:creationId xmlns:a16="http://schemas.microsoft.com/office/drawing/2014/main" id="{5B01971F-65D6-6AA1-EEEE-62D748F380FA}"/>
              </a:ext>
            </a:extLst>
          </p:cNvPr>
          <p:cNvSpPr>
            <a:spLocks noGrp="1"/>
          </p:cNvSpPr>
          <p:nvPr>
            <p:ph type="title"/>
          </p:nvPr>
        </p:nvSpPr>
        <p:spPr>
          <a:xfrm>
            <a:off x="526774" y="20510"/>
            <a:ext cx="10465904" cy="1036108"/>
          </a:xfrm>
        </p:spPr>
        <p:txBody>
          <a:bodyPr>
            <a:normAutofit fontScale="90000"/>
          </a:bodyPr>
          <a:lstStyle/>
          <a:p>
            <a:pPr algn="ctr"/>
            <a:r>
              <a:rPr lang="en-US" b="1" dirty="0">
                <a:solidFill>
                  <a:schemeClr val="accent1">
                    <a:lumMod val="50000"/>
                  </a:schemeClr>
                </a:solidFill>
              </a:rPr>
              <a:t>Spatial Orientation and Missing Data: Chennai </a:t>
            </a:r>
          </a:p>
        </p:txBody>
      </p:sp>
      <p:sp>
        <p:nvSpPr>
          <p:cNvPr id="19" name="TextBox 18">
            <a:extLst>
              <a:ext uri="{FF2B5EF4-FFF2-40B4-BE49-F238E27FC236}">
                <a16:creationId xmlns:a16="http://schemas.microsoft.com/office/drawing/2014/main" id="{9EB10C71-3768-0523-4B23-44A6CBB9C588}"/>
              </a:ext>
            </a:extLst>
          </p:cNvPr>
          <p:cNvSpPr txBox="1"/>
          <p:nvPr/>
        </p:nvSpPr>
        <p:spPr>
          <a:xfrm>
            <a:off x="2467982" y="6575880"/>
            <a:ext cx="2642070" cy="261610"/>
          </a:xfrm>
          <a:prstGeom prst="rect">
            <a:avLst/>
          </a:prstGeom>
          <a:noFill/>
        </p:spPr>
        <p:txBody>
          <a:bodyPr wrap="none" rtlCol="0">
            <a:spAutoFit/>
          </a:bodyPr>
          <a:lstStyle/>
          <a:p>
            <a:r>
              <a:rPr lang="en-US" sz="1100" dirty="0"/>
              <a:t>Chennai, missing intersections zoomed-out</a:t>
            </a:r>
          </a:p>
        </p:txBody>
      </p:sp>
      <p:pic>
        <p:nvPicPr>
          <p:cNvPr id="23" name="Picture 22" descr="A map of a country with blue dots&#10;&#10;Description automatically generated">
            <a:extLst>
              <a:ext uri="{FF2B5EF4-FFF2-40B4-BE49-F238E27FC236}">
                <a16:creationId xmlns:a16="http://schemas.microsoft.com/office/drawing/2014/main" id="{4452743A-DB89-4E74-A11D-BCC93E698E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9114" y="867131"/>
            <a:ext cx="3719806" cy="5671781"/>
          </a:xfrm>
          <a:prstGeom prst="rect">
            <a:avLst/>
          </a:prstGeom>
        </p:spPr>
      </p:pic>
      <p:pic>
        <p:nvPicPr>
          <p:cNvPr id="6" name="Picture 5" descr="A map of a city&#10;&#10;Description automatically generated">
            <a:extLst>
              <a:ext uri="{FF2B5EF4-FFF2-40B4-BE49-F238E27FC236}">
                <a16:creationId xmlns:a16="http://schemas.microsoft.com/office/drawing/2014/main" id="{8FDB33F2-F52C-C2B8-2AFF-26395C3713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7820" y="867131"/>
            <a:ext cx="4255066" cy="5671780"/>
          </a:xfrm>
          <a:prstGeom prst="rect">
            <a:avLst/>
          </a:prstGeom>
        </p:spPr>
      </p:pic>
    </p:spTree>
    <p:extLst>
      <p:ext uri="{BB962C8B-B14F-4D97-AF65-F5344CB8AC3E}">
        <p14:creationId xmlns:p14="http://schemas.microsoft.com/office/powerpoint/2010/main" val="2002851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DA39FC-62C9-467B-9944-25B5BF1E4480}" type="slidenum">
              <a:rPr lang="en-US" smtClean="0"/>
              <a:t>8</a:t>
            </a:fld>
            <a:endParaRPr lang="en-US" dirty="0"/>
          </a:p>
        </p:txBody>
      </p:sp>
      <p:pic>
        <p:nvPicPr>
          <p:cNvPr id="7" name="Picture 6">
            <a:extLst>
              <a:ext uri="{FF2B5EF4-FFF2-40B4-BE49-F238E27FC236}">
                <a16:creationId xmlns:a16="http://schemas.microsoft.com/office/drawing/2014/main" id="{D8F9E138-E757-6976-2244-111D542829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2908" y="5222"/>
            <a:ext cx="1039091" cy="1039091"/>
          </a:xfrm>
          <a:prstGeom prst="rect">
            <a:avLst/>
          </a:prstGeom>
        </p:spPr>
      </p:pic>
      <p:sp>
        <p:nvSpPr>
          <p:cNvPr id="10" name="Title 1">
            <a:extLst>
              <a:ext uri="{FF2B5EF4-FFF2-40B4-BE49-F238E27FC236}">
                <a16:creationId xmlns:a16="http://schemas.microsoft.com/office/drawing/2014/main" id="{5B01971F-65D6-6AA1-EEEE-62D748F380FA}"/>
              </a:ext>
            </a:extLst>
          </p:cNvPr>
          <p:cNvSpPr>
            <a:spLocks noGrp="1"/>
          </p:cNvSpPr>
          <p:nvPr>
            <p:ph type="title"/>
          </p:nvPr>
        </p:nvSpPr>
        <p:spPr>
          <a:xfrm>
            <a:off x="526774" y="20510"/>
            <a:ext cx="10465904" cy="1036108"/>
          </a:xfrm>
        </p:spPr>
        <p:txBody>
          <a:bodyPr>
            <a:normAutofit fontScale="90000"/>
          </a:bodyPr>
          <a:lstStyle/>
          <a:p>
            <a:pPr algn="ctr"/>
            <a:r>
              <a:rPr lang="en-US" b="1" dirty="0">
                <a:solidFill>
                  <a:schemeClr val="accent1">
                    <a:lumMod val="50000"/>
                  </a:schemeClr>
                </a:solidFill>
              </a:rPr>
              <a:t>Spatial Orientation and Missing Data: Chennai</a:t>
            </a:r>
          </a:p>
        </p:txBody>
      </p:sp>
      <p:pic>
        <p:nvPicPr>
          <p:cNvPr id="6" name="Picture 5" descr="A map of a city&#10;&#10;Description automatically generated">
            <a:extLst>
              <a:ext uri="{FF2B5EF4-FFF2-40B4-BE49-F238E27FC236}">
                <a16:creationId xmlns:a16="http://schemas.microsoft.com/office/drawing/2014/main" id="{B64D6059-89E4-2772-5B60-D676F783D5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746" y="998634"/>
            <a:ext cx="4748992" cy="5415699"/>
          </a:xfrm>
          <a:prstGeom prst="rect">
            <a:avLst/>
          </a:prstGeom>
        </p:spPr>
      </p:pic>
      <p:sp>
        <p:nvSpPr>
          <p:cNvPr id="8" name="TextBox 7">
            <a:extLst>
              <a:ext uri="{FF2B5EF4-FFF2-40B4-BE49-F238E27FC236}">
                <a16:creationId xmlns:a16="http://schemas.microsoft.com/office/drawing/2014/main" id="{79FAD09B-D63F-DE90-CBBB-9550CEA0CE58}"/>
              </a:ext>
            </a:extLst>
          </p:cNvPr>
          <p:cNvSpPr txBox="1"/>
          <p:nvPr/>
        </p:nvSpPr>
        <p:spPr>
          <a:xfrm>
            <a:off x="1206632" y="6459865"/>
            <a:ext cx="2542684" cy="261610"/>
          </a:xfrm>
          <a:prstGeom prst="rect">
            <a:avLst/>
          </a:prstGeom>
          <a:noFill/>
        </p:spPr>
        <p:txBody>
          <a:bodyPr wrap="none" rtlCol="0">
            <a:spAutoFit/>
          </a:bodyPr>
          <a:lstStyle/>
          <a:p>
            <a:r>
              <a:rPr lang="en-US" sz="1100" dirty="0"/>
              <a:t>Chennai, missing </a:t>
            </a:r>
            <a:r>
              <a:rPr lang="en-US" sz="1100"/>
              <a:t>intersections zoomed</a:t>
            </a:r>
            <a:r>
              <a:rPr lang="en-US" sz="1100" dirty="0"/>
              <a:t>-</a:t>
            </a:r>
            <a:r>
              <a:rPr lang="en-US" sz="1100"/>
              <a:t>in</a:t>
            </a:r>
            <a:endParaRPr lang="en-US" sz="1100" dirty="0"/>
          </a:p>
        </p:txBody>
      </p:sp>
      <p:pic>
        <p:nvPicPr>
          <p:cNvPr id="13" name="Picture 12" descr="A map of a city&#10;&#10;Description automatically generated">
            <a:extLst>
              <a:ext uri="{FF2B5EF4-FFF2-40B4-BE49-F238E27FC236}">
                <a16:creationId xmlns:a16="http://schemas.microsoft.com/office/drawing/2014/main" id="{BF005097-ABA8-4140-3105-F039637B15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207" y="998634"/>
            <a:ext cx="4748993" cy="5415699"/>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20693394-E464-1480-393C-A23AFA88D4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5519" y="2164405"/>
            <a:ext cx="1838735" cy="3142140"/>
          </a:xfrm>
          <a:prstGeom prst="rect">
            <a:avLst/>
          </a:prstGeom>
        </p:spPr>
      </p:pic>
    </p:spTree>
    <p:extLst>
      <p:ext uri="{BB962C8B-B14F-4D97-AF65-F5344CB8AC3E}">
        <p14:creationId xmlns:p14="http://schemas.microsoft.com/office/powerpoint/2010/main" val="139314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DA39FC-62C9-467B-9944-25B5BF1E4480}" type="slidenum">
              <a:rPr lang="en-US" smtClean="0"/>
              <a:t>9</a:t>
            </a:fld>
            <a:endParaRPr lang="en-US" dirty="0"/>
          </a:p>
        </p:txBody>
      </p:sp>
      <p:pic>
        <p:nvPicPr>
          <p:cNvPr id="7" name="Picture 6">
            <a:extLst>
              <a:ext uri="{FF2B5EF4-FFF2-40B4-BE49-F238E27FC236}">
                <a16:creationId xmlns:a16="http://schemas.microsoft.com/office/drawing/2014/main" id="{D8F9E138-E757-6976-2244-111D542829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2908" y="5222"/>
            <a:ext cx="1039091" cy="1039091"/>
          </a:xfrm>
          <a:prstGeom prst="rect">
            <a:avLst/>
          </a:prstGeom>
        </p:spPr>
      </p:pic>
      <p:pic>
        <p:nvPicPr>
          <p:cNvPr id="13" name="Picture 12" descr="A graph showing a red line&#10;&#10;Description automatically generated">
            <a:extLst>
              <a:ext uri="{FF2B5EF4-FFF2-40B4-BE49-F238E27FC236}">
                <a16:creationId xmlns:a16="http://schemas.microsoft.com/office/drawing/2014/main" id="{CC8DF25D-17B5-F482-6215-F24C80ADFE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934" y="524767"/>
            <a:ext cx="4451690" cy="2904233"/>
          </a:xfrm>
          <a:prstGeom prst="rect">
            <a:avLst/>
          </a:prstGeom>
        </p:spPr>
      </p:pic>
      <p:sp>
        <p:nvSpPr>
          <p:cNvPr id="16" name="TextBox 15">
            <a:extLst>
              <a:ext uri="{FF2B5EF4-FFF2-40B4-BE49-F238E27FC236}">
                <a16:creationId xmlns:a16="http://schemas.microsoft.com/office/drawing/2014/main" id="{48B98244-689C-EF00-00CA-DAF18ED3C15C}"/>
              </a:ext>
            </a:extLst>
          </p:cNvPr>
          <p:cNvSpPr txBox="1"/>
          <p:nvPr/>
        </p:nvSpPr>
        <p:spPr>
          <a:xfrm>
            <a:off x="2187019" y="155435"/>
            <a:ext cx="973343" cy="369332"/>
          </a:xfrm>
          <a:prstGeom prst="rect">
            <a:avLst/>
          </a:prstGeom>
          <a:noFill/>
        </p:spPr>
        <p:txBody>
          <a:bodyPr wrap="none" rtlCol="0">
            <a:spAutoFit/>
          </a:bodyPr>
          <a:lstStyle/>
          <a:p>
            <a:r>
              <a:rPr lang="en-US" dirty="0"/>
              <a:t>Mumbai</a:t>
            </a:r>
          </a:p>
        </p:txBody>
      </p:sp>
      <p:pic>
        <p:nvPicPr>
          <p:cNvPr id="21" name="Picture 20" descr="A graph showing a red line&#10;&#10;Description automatically generated">
            <a:extLst>
              <a:ext uri="{FF2B5EF4-FFF2-40B4-BE49-F238E27FC236}">
                <a16:creationId xmlns:a16="http://schemas.microsoft.com/office/drawing/2014/main" id="{26E16A9B-2B29-E3CD-9B70-405FE8506D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9785" y="524767"/>
            <a:ext cx="4451690" cy="2904233"/>
          </a:xfrm>
          <a:prstGeom prst="rect">
            <a:avLst/>
          </a:prstGeom>
        </p:spPr>
      </p:pic>
      <p:sp>
        <p:nvSpPr>
          <p:cNvPr id="22" name="TextBox 21">
            <a:extLst>
              <a:ext uri="{FF2B5EF4-FFF2-40B4-BE49-F238E27FC236}">
                <a16:creationId xmlns:a16="http://schemas.microsoft.com/office/drawing/2014/main" id="{7214EF26-7A93-F27F-A3B4-95FF2AFFE405}"/>
              </a:ext>
            </a:extLst>
          </p:cNvPr>
          <p:cNvSpPr txBox="1"/>
          <p:nvPr/>
        </p:nvSpPr>
        <p:spPr>
          <a:xfrm>
            <a:off x="7450442" y="155435"/>
            <a:ext cx="670376" cy="369332"/>
          </a:xfrm>
          <a:prstGeom prst="rect">
            <a:avLst/>
          </a:prstGeom>
          <a:noFill/>
        </p:spPr>
        <p:txBody>
          <a:bodyPr wrap="none" rtlCol="0">
            <a:spAutoFit/>
          </a:bodyPr>
          <a:lstStyle/>
          <a:p>
            <a:r>
              <a:rPr lang="en-US" dirty="0"/>
              <a:t>Delhi</a:t>
            </a:r>
          </a:p>
        </p:txBody>
      </p:sp>
      <p:pic>
        <p:nvPicPr>
          <p:cNvPr id="25" name="Picture 24" descr="A graph showing a red line&#10;&#10;Description automatically generated">
            <a:extLst>
              <a:ext uri="{FF2B5EF4-FFF2-40B4-BE49-F238E27FC236}">
                <a16:creationId xmlns:a16="http://schemas.microsoft.com/office/drawing/2014/main" id="{E7EDF887-AE2F-6050-1289-8D9548C8E5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934" y="3888721"/>
            <a:ext cx="4326649" cy="2822657"/>
          </a:xfrm>
          <a:prstGeom prst="rect">
            <a:avLst/>
          </a:prstGeom>
        </p:spPr>
      </p:pic>
      <p:sp>
        <p:nvSpPr>
          <p:cNvPr id="26" name="TextBox 25">
            <a:extLst>
              <a:ext uri="{FF2B5EF4-FFF2-40B4-BE49-F238E27FC236}">
                <a16:creationId xmlns:a16="http://schemas.microsoft.com/office/drawing/2014/main" id="{5D6EB9B9-4F85-9681-F26E-DA48EA3F71F1}"/>
              </a:ext>
            </a:extLst>
          </p:cNvPr>
          <p:cNvSpPr txBox="1"/>
          <p:nvPr/>
        </p:nvSpPr>
        <p:spPr>
          <a:xfrm>
            <a:off x="2176333" y="3519389"/>
            <a:ext cx="868892" cy="369332"/>
          </a:xfrm>
          <a:prstGeom prst="rect">
            <a:avLst/>
          </a:prstGeom>
          <a:noFill/>
        </p:spPr>
        <p:txBody>
          <a:bodyPr wrap="none" rtlCol="0">
            <a:spAutoFit/>
          </a:bodyPr>
          <a:lstStyle/>
          <a:p>
            <a:r>
              <a:rPr lang="en-US" dirty="0"/>
              <a:t>Kolkata</a:t>
            </a:r>
          </a:p>
        </p:txBody>
      </p:sp>
      <p:sp>
        <p:nvSpPr>
          <p:cNvPr id="27" name="TextBox 26">
            <a:extLst>
              <a:ext uri="{FF2B5EF4-FFF2-40B4-BE49-F238E27FC236}">
                <a16:creationId xmlns:a16="http://schemas.microsoft.com/office/drawing/2014/main" id="{E1281331-9340-B5C5-609F-1016EDCF3AA8}"/>
              </a:ext>
            </a:extLst>
          </p:cNvPr>
          <p:cNvSpPr txBox="1"/>
          <p:nvPr/>
        </p:nvSpPr>
        <p:spPr>
          <a:xfrm>
            <a:off x="7251926" y="3519389"/>
            <a:ext cx="952505" cy="369332"/>
          </a:xfrm>
          <a:prstGeom prst="rect">
            <a:avLst/>
          </a:prstGeom>
          <a:noFill/>
        </p:spPr>
        <p:txBody>
          <a:bodyPr wrap="none" rtlCol="0">
            <a:spAutoFit/>
          </a:bodyPr>
          <a:lstStyle/>
          <a:p>
            <a:r>
              <a:rPr lang="en-US" dirty="0"/>
              <a:t>Chennai</a:t>
            </a:r>
          </a:p>
        </p:txBody>
      </p:sp>
      <p:pic>
        <p:nvPicPr>
          <p:cNvPr id="29" name="Picture 28">
            <a:extLst>
              <a:ext uri="{FF2B5EF4-FFF2-40B4-BE49-F238E27FC236}">
                <a16:creationId xmlns:a16="http://schemas.microsoft.com/office/drawing/2014/main" id="{836F7231-23E6-D890-8A99-23C6FA36E4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4827" y="3879908"/>
            <a:ext cx="4326648" cy="2822657"/>
          </a:xfrm>
          <a:prstGeom prst="rect">
            <a:avLst/>
          </a:prstGeom>
        </p:spPr>
      </p:pic>
    </p:spTree>
    <p:extLst>
      <p:ext uri="{BB962C8B-B14F-4D97-AF65-F5344CB8AC3E}">
        <p14:creationId xmlns:p14="http://schemas.microsoft.com/office/powerpoint/2010/main" val="15546464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6052</TotalTime>
  <Words>413</Words>
  <Application>Microsoft Office PowerPoint</Application>
  <PresentationFormat>Widescreen</PresentationFormat>
  <Paragraphs>101</Paragraphs>
  <Slides>18</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LASI Physical Environment Data Linkage</vt:lpstr>
      <vt:lpstr>Data Description</vt:lpstr>
      <vt:lpstr>Buffer Methodology</vt:lpstr>
      <vt:lpstr>Spatial Orientation and Missing Data: Mumbai</vt:lpstr>
      <vt:lpstr>Spatial Orientation and Missing Data: Delhi</vt:lpstr>
      <vt:lpstr>Spatial Orientation and Missing Data: Kolkata</vt:lpstr>
      <vt:lpstr>Spatial Orientation and Missing Data: Chennai </vt:lpstr>
      <vt:lpstr>Spatial Orientation and Missing Data: Chennai</vt:lpstr>
      <vt:lpstr>PowerPoint Presentation</vt:lpstr>
      <vt:lpstr>PowerPoint Presentation</vt:lpstr>
      <vt:lpstr>Vehicle Boxplots </vt:lpstr>
      <vt:lpstr>People Boxplots </vt:lpstr>
      <vt:lpstr>Percent Boxplots</vt:lpstr>
      <vt:lpstr>Exist Boxplots</vt:lpstr>
      <vt:lpstr>GVI Boxplot</vt:lpstr>
      <vt:lpstr>PowerPoint Presentation</vt:lpstr>
      <vt:lpstr>Continuing Work</vt:lpstr>
      <vt:lpstr>Thank You</vt:lpstr>
    </vt:vector>
  </TitlesOfParts>
  <Company>USC Dornsife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harmonized  survey data platform</dc:title>
  <dc:creator>Drystan Phillips</dc:creator>
  <cp:lastModifiedBy>Emma Nichols</cp:lastModifiedBy>
  <cp:revision>192</cp:revision>
  <dcterms:created xsi:type="dcterms:W3CDTF">2019-11-22T20:08:53Z</dcterms:created>
  <dcterms:modified xsi:type="dcterms:W3CDTF">2024-04-11T17:06:18Z</dcterms:modified>
</cp:coreProperties>
</file>